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65" r:id="rId6"/>
    <p:sldId id="266" r:id="rId7"/>
    <p:sldId id="267" r:id="rId8"/>
    <p:sldId id="274" r:id="rId9"/>
    <p:sldId id="269" r:id="rId10"/>
    <p:sldId id="271" r:id="rId11"/>
    <p:sldId id="272" r:id="rId12"/>
    <p:sldId id="270" r:id="rId13"/>
    <p:sldId id="273"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294" y="15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3178DE7-50E5-44B3-A4D6-B0652F98BD34}" type="datetimeFigureOut">
              <a:rPr lang="fr-FR" smtClean="0"/>
              <a:t>24/04/2017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3178DE7-50E5-44B3-A4D6-B0652F98BD34}" type="datetimeFigureOut">
              <a:rPr lang="fr-FR" smtClean="0"/>
              <a:t>24/04/2017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3178DE7-50E5-44B3-A4D6-B0652F98BD34}" type="datetimeFigureOut">
              <a:rPr lang="fr-FR" smtClean="0"/>
              <a:t>24/04/2017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3178DE7-50E5-44B3-A4D6-B0652F98BD34}" type="datetimeFigureOut">
              <a:rPr lang="fr-FR" smtClean="0"/>
              <a:t>24/04/2017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3178DE7-50E5-44B3-A4D6-B0652F98BD34}" type="datetimeFigureOut">
              <a:rPr lang="fr-FR" smtClean="0"/>
              <a:t>24/04/2017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3178DE7-50E5-44B3-A4D6-B0652F98BD34}" type="datetimeFigureOut">
              <a:rPr lang="fr-FR" smtClean="0"/>
              <a:t>24/04/2017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3178DE7-50E5-44B3-A4D6-B0652F98BD34}" type="datetimeFigureOut">
              <a:rPr lang="fr-FR" smtClean="0"/>
              <a:t>24/04/2017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3178DE7-50E5-44B3-A4D6-B0652F98BD34}" type="datetimeFigureOut">
              <a:rPr lang="fr-FR" smtClean="0"/>
              <a:t>24/04/2017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3178DE7-50E5-44B3-A4D6-B0652F98BD34}" type="datetimeFigureOut">
              <a:rPr lang="fr-FR" smtClean="0"/>
              <a:t>24/04/2017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3178DE7-50E5-44B3-A4D6-B0652F98BD34}" type="datetimeFigureOut">
              <a:rPr lang="fr-FR" smtClean="0"/>
              <a:t>24/04/2017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3178DE7-50E5-44B3-A4D6-B0652F98BD34}" type="datetimeFigureOut">
              <a:rPr lang="fr-FR" smtClean="0"/>
              <a:t>24/04/2017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63B914-61B8-46A7-B11A-4652BE2E8CF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78DE7-50E5-44B3-A4D6-B0652F98BD34}" type="datetimeFigureOut">
              <a:rPr lang="fr-FR" smtClean="0"/>
              <a:t>24/04/2017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3B914-61B8-46A7-B11A-4652BE2E8CF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sdo06.f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124745"/>
            <a:ext cx="7772400" cy="2088231"/>
          </a:xfrm>
          <a:ln/>
        </p:spPr>
        <p:style>
          <a:lnRef idx="1">
            <a:schemeClr val="accent5"/>
          </a:lnRef>
          <a:fillRef idx="2">
            <a:schemeClr val="accent5"/>
          </a:fillRef>
          <a:effectRef idx="1">
            <a:schemeClr val="accent5"/>
          </a:effectRef>
          <a:fontRef idx="minor">
            <a:schemeClr val="dk1"/>
          </a:fontRef>
        </p:style>
        <p:txBody>
          <a:bodyPr>
            <a:normAutofit/>
          </a:bodyPr>
          <a:lstStyle/>
          <a:p>
            <a:r>
              <a:rPr lang="fr-FR" sz="5400" b="1" dirty="0" smtClean="0"/>
              <a:t>Sdo06</a:t>
            </a:r>
            <a:endParaRPr lang="fr-FR" sz="5400" b="1" dirty="0"/>
          </a:p>
        </p:txBody>
      </p:sp>
      <p:sp>
        <p:nvSpPr>
          <p:cNvPr id="3" name="Sous-titre 2"/>
          <p:cNvSpPr>
            <a:spLocks noGrp="1"/>
          </p:cNvSpPr>
          <p:nvPr>
            <p:ph type="subTitle" idx="1"/>
          </p:nvPr>
        </p:nvSpPr>
        <p:spPr>
          <a:xfrm>
            <a:off x="1403648" y="3573016"/>
            <a:ext cx="6400800" cy="1296144"/>
          </a:xfrm>
          <a:ln/>
        </p:spPr>
        <p:style>
          <a:lnRef idx="1">
            <a:schemeClr val="accent5"/>
          </a:lnRef>
          <a:fillRef idx="2">
            <a:schemeClr val="accent5"/>
          </a:fillRef>
          <a:effectRef idx="1">
            <a:schemeClr val="accent5"/>
          </a:effectRef>
          <a:fontRef idx="minor">
            <a:schemeClr val="dk1"/>
          </a:fontRef>
        </p:style>
        <p:txBody>
          <a:bodyPr>
            <a:normAutofit/>
          </a:bodyPr>
          <a:lstStyle/>
          <a:p>
            <a:r>
              <a:rPr lang="fr-FR" sz="6400" dirty="0" smtClean="0">
                <a:solidFill>
                  <a:srgbClr val="FF0000"/>
                </a:solidFill>
              </a:rPr>
              <a:t>Comptabilité 2016 </a:t>
            </a:r>
            <a:endParaRPr lang="fr-FR" sz="64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a:ln/>
        </p:spPr>
        <p:style>
          <a:lnRef idx="1">
            <a:schemeClr val="accent1"/>
          </a:lnRef>
          <a:fillRef idx="2">
            <a:schemeClr val="accent1"/>
          </a:fillRef>
          <a:effectRef idx="1">
            <a:schemeClr val="accent1"/>
          </a:effectRef>
          <a:fontRef idx="minor">
            <a:schemeClr val="dk1"/>
          </a:fontRef>
        </p:style>
        <p:txBody>
          <a:bodyPr>
            <a:normAutofit/>
          </a:bodyPr>
          <a:lstStyle/>
          <a:p>
            <a:r>
              <a:rPr lang="fr-FR" sz="3200" dirty="0" smtClean="0"/>
              <a:t>Les nouvelles dispositions fiscales et comptables</a:t>
            </a:r>
            <a:endParaRPr lang="fr-FR" sz="3200" dirty="0"/>
          </a:p>
        </p:txBody>
      </p:sp>
      <p:sp>
        <p:nvSpPr>
          <p:cNvPr id="3" name="Espace réservé du contenu 2"/>
          <p:cNvSpPr>
            <a:spLocks noGrp="1"/>
          </p:cNvSpPr>
          <p:nvPr>
            <p:ph idx="1"/>
          </p:nvPr>
        </p:nvSpPr>
        <p:spPr>
          <a:xfrm>
            <a:off x="457200" y="908720"/>
            <a:ext cx="8229600" cy="5688632"/>
          </a:xfrm>
          <a:ln/>
        </p:spPr>
        <p:style>
          <a:lnRef idx="1">
            <a:schemeClr val="dk1"/>
          </a:lnRef>
          <a:fillRef idx="2">
            <a:schemeClr val="dk1"/>
          </a:fillRef>
          <a:effectRef idx="1">
            <a:schemeClr val="dk1"/>
          </a:effectRef>
          <a:fontRef idx="minor">
            <a:schemeClr val="dk1"/>
          </a:fontRef>
        </p:style>
        <p:txBody>
          <a:bodyPr>
            <a:normAutofit/>
          </a:bodyPr>
          <a:lstStyle/>
          <a:p>
            <a:pPr marL="0" indent="0">
              <a:buNone/>
            </a:pPr>
            <a:r>
              <a:rPr lang="fr-FR" sz="2400" dirty="0" smtClean="0"/>
              <a:t>La réforme issue de la loi n° 2008-789 du 20 août 2008 portant rénovation de la démocratie sociale, oblige tous les syndicats et associations à mettre en place de nouvelles dispositions comptables, qui varient en fonction de leurs ressources ou chiffres d’affaires. Dans le cas du SDORPACAC-06, cela nous oblige, (dès 2011, avec une tolérance de deux années) à: </a:t>
            </a:r>
          </a:p>
          <a:p>
            <a:pPr>
              <a:buFont typeface="Wingdings" pitchFamily="2" charset="2"/>
              <a:buChar char="§"/>
            </a:pPr>
            <a:r>
              <a:rPr lang="fr-FR" sz="2400" dirty="0" smtClean="0"/>
              <a:t>Editer un compte de résultat, prenant en compte nos opérations recettes-dépenses=solde, ce que nous faisions déjà.</a:t>
            </a:r>
          </a:p>
          <a:p>
            <a:pPr>
              <a:buFont typeface="Wingdings" pitchFamily="2" charset="2"/>
              <a:buChar char="§"/>
            </a:pPr>
            <a:r>
              <a:rPr lang="fr-FR" sz="2400" dirty="0" smtClean="0"/>
              <a:t>Publier les annexes, comprenant les amortissements de matériel.</a:t>
            </a:r>
          </a:p>
          <a:p>
            <a:pPr>
              <a:buFont typeface="Wingdings" pitchFamily="2" charset="2"/>
              <a:buChar char="§"/>
            </a:pPr>
            <a:r>
              <a:rPr lang="fr-FR" sz="2400" dirty="0" smtClean="0"/>
              <a:t>Etablir ou faire établir un bilan comptable qui reprend les informations sur plusieurs années consécutives.</a:t>
            </a:r>
          </a:p>
          <a:p>
            <a:pPr>
              <a:buFont typeface="Wingdings" pitchFamily="2" charset="2"/>
              <a:buChar char="§"/>
            </a:pPr>
            <a:r>
              <a:rPr lang="fr-FR" sz="2400" dirty="0" smtClean="0"/>
              <a:t>Publier ce bilan: site internet, Aga, Journal Officiel…</a:t>
            </a:r>
          </a:p>
          <a:p>
            <a:pPr>
              <a:buFont typeface="Wingdings" pitchFamily="2" charset="2"/>
              <a:buChar char="§"/>
            </a:pPr>
            <a:endParaRPr lang="fr-FR" sz="2400" dirty="0" smtClean="0"/>
          </a:p>
          <a:p>
            <a:endParaRPr lang="fr-FR" sz="2400" dirty="0" smtClean="0"/>
          </a:p>
          <a:p>
            <a:endParaRPr lang="fr-FR" sz="2400" dirty="0" smtClean="0"/>
          </a:p>
          <a:p>
            <a:endParaRPr lang="fr-FR" sz="2400" dirty="0"/>
          </a:p>
        </p:txBody>
      </p:sp>
    </p:spTree>
    <p:extLst>
      <p:ext uri="{BB962C8B-B14F-4D97-AF65-F5344CB8AC3E}">
        <p14:creationId xmlns:p14="http://schemas.microsoft.com/office/powerpoint/2010/main" val="1806164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976664"/>
          </a:xfrm>
          <a:ln/>
        </p:spPr>
        <p:style>
          <a:lnRef idx="1">
            <a:schemeClr val="dk1"/>
          </a:lnRef>
          <a:fillRef idx="2">
            <a:schemeClr val="dk1"/>
          </a:fillRef>
          <a:effectRef idx="1">
            <a:schemeClr val="dk1"/>
          </a:effectRef>
          <a:fontRef idx="minor">
            <a:schemeClr val="dk1"/>
          </a:fontRef>
        </p:style>
        <p:txBody>
          <a:bodyPr>
            <a:normAutofit fontScale="85000" lnSpcReduction="10000"/>
          </a:bodyPr>
          <a:lstStyle/>
          <a:p>
            <a:pPr>
              <a:buFont typeface="Wingdings" pitchFamily="2" charset="2"/>
              <a:buChar char="§"/>
            </a:pPr>
            <a:r>
              <a:rPr lang="fr-FR" dirty="0" smtClean="0"/>
              <a:t>Dans le cas où les ressources sont comprises entre 2000 € et 230 000€ par an, il est nécessaire de mandater deux vérificateurs aux comptes parmi les adhérents du Sdo06-FNO. Ces vérificateur ne doivent faire partie ni du Conseil d’Administration ni du Bureau, et ne pas avoir de relations privilégiées (ami, associé, conjoint…) avec le/la trésorier(e).  </a:t>
            </a:r>
          </a:p>
          <a:p>
            <a:pPr>
              <a:buFont typeface="Wingdings" pitchFamily="2" charset="2"/>
              <a:buChar char="§"/>
            </a:pPr>
            <a:r>
              <a:rPr lang="fr-FR" dirty="0" smtClean="0"/>
              <a:t>Ils s’assurent de l’utilisation « honnête et adaptée aux missions du syndicat », des fonds qui sont confiés à la trésorerie, la concordance des dépenses/recettes/solde et la vérification de la présence des pièces justificatives incombant à </a:t>
            </a:r>
            <a:r>
              <a:rPr lang="fr-FR" b="1" dirty="0" err="1"/>
              <a:t>Asartis</a:t>
            </a:r>
            <a:r>
              <a:rPr lang="fr-FR" dirty="0"/>
              <a:t> </a:t>
            </a:r>
            <a:r>
              <a:rPr lang="fr-FR" dirty="0" smtClean="0"/>
              <a:t>au préalable.</a:t>
            </a:r>
          </a:p>
          <a:p>
            <a:pPr>
              <a:buFont typeface="Wingdings" pitchFamily="2" charset="2"/>
              <a:buChar char="§"/>
            </a:pPr>
            <a:r>
              <a:rPr lang="fr-FR" dirty="0" smtClean="0"/>
              <a:t>Pour le Sdo06-FNO, nous avons décidé de confier l’établissement du bilan et la publication des comptes à </a:t>
            </a:r>
            <a:r>
              <a:rPr lang="fr-FR" b="1" dirty="0" err="1" smtClean="0"/>
              <a:t>Asartis</a:t>
            </a:r>
            <a:r>
              <a:rPr lang="fr-FR" dirty="0" smtClean="0"/>
              <a:t>.</a:t>
            </a:r>
            <a:endParaRPr lang="fr-FR" dirty="0"/>
          </a:p>
        </p:txBody>
      </p:sp>
    </p:spTree>
    <p:extLst>
      <p:ext uri="{BB962C8B-B14F-4D97-AF65-F5344CB8AC3E}">
        <p14:creationId xmlns:p14="http://schemas.microsoft.com/office/powerpoint/2010/main" val="298618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fr-FR" dirty="0" smtClean="0"/>
              <a:t>En conclusion: merci à tous!</a:t>
            </a:r>
            <a:endParaRPr lang="fr-FR" dirty="0"/>
          </a:p>
        </p:txBody>
      </p:sp>
      <p:sp>
        <p:nvSpPr>
          <p:cNvPr id="3" name="Espace réservé du contenu 2"/>
          <p:cNvSpPr>
            <a:spLocks noGrp="1"/>
          </p:cNvSpPr>
          <p:nvPr>
            <p:ph idx="1"/>
          </p:nvPr>
        </p:nvSpPr>
        <p:spPr>
          <a:ln/>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marL="0" indent="0">
              <a:buNone/>
            </a:pPr>
            <a:r>
              <a:rPr lang="fr-FR" dirty="0" smtClean="0"/>
              <a:t>Les finances sont suffisantes, grâce à l’investissement, au sens propre et au sens figuré, de nos adhérents, et aux économies maintenues par notre équipe syndicale, pour permettre au Sdo06-FNO de soutenir l’effort syndical Régional et Fédéral, tout en assurant la réalisation de projets pour le département.</a:t>
            </a:r>
          </a:p>
          <a:p>
            <a:pPr marL="0" indent="0">
              <a:buNone/>
            </a:pPr>
            <a:r>
              <a:rPr lang="fr-FR" dirty="0" smtClean="0"/>
              <a:t>Le contrôle effectué par nos vérificatrices a mis en évidence une gestion honnête des fonds, elles ont relevé la baisse du nombre des adhésions.</a:t>
            </a:r>
          </a:p>
          <a:p>
            <a:pPr marL="0" indent="0">
              <a:buNone/>
            </a:pPr>
            <a:r>
              <a:rPr lang="fr-FR" dirty="0" smtClean="0"/>
              <a:t>Le présent bilan, dès approbation en AG, sera publié, comme chaque année, sur le site du Sdo06.</a:t>
            </a:r>
            <a:endParaRPr lang="fr-FR" dirty="0" smtClean="0"/>
          </a:p>
        </p:txBody>
      </p:sp>
    </p:spTree>
    <p:extLst>
      <p:ext uri="{BB962C8B-B14F-4D97-AF65-F5344CB8AC3E}">
        <p14:creationId xmlns:p14="http://schemas.microsoft.com/office/powerpoint/2010/main" val="2807632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404664"/>
            <a:ext cx="7772400" cy="72008"/>
          </a:xfrm>
        </p:spPr>
        <p:txBody>
          <a:bodyPr>
            <a:normAutofit fontScale="90000"/>
          </a:bodyPr>
          <a:lstStyle/>
          <a:p>
            <a:r>
              <a:rPr lang="fr-FR" dirty="0" smtClean="0"/>
              <a:t> </a:t>
            </a:r>
            <a:endParaRPr lang="fr-FR" dirty="0"/>
          </a:p>
        </p:txBody>
      </p:sp>
      <p:sp>
        <p:nvSpPr>
          <p:cNvPr id="3" name="Sous-titre 2"/>
          <p:cNvSpPr>
            <a:spLocks noGrp="1"/>
          </p:cNvSpPr>
          <p:nvPr>
            <p:ph type="subTitle" idx="1"/>
          </p:nvPr>
        </p:nvSpPr>
        <p:spPr>
          <a:xfrm>
            <a:off x="467544" y="548680"/>
            <a:ext cx="8136904" cy="5328592"/>
          </a:xfrm>
        </p:spPr>
        <p:txBody>
          <a:bodyPr>
            <a:noAutofit/>
          </a:bodyPr>
          <a:lstStyle/>
          <a:p>
            <a:pPr algn="l"/>
            <a:r>
              <a:rPr lang="fr-FR" sz="2300" dirty="0"/>
              <a:t>N'hésitez pas à vous connecter </a:t>
            </a:r>
            <a:r>
              <a:rPr lang="fr-FR" sz="2300" dirty="0" smtClean="0"/>
              <a:t>sur </a:t>
            </a:r>
            <a:r>
              <a:rPr lang="fr-FR" sz="2300" u="sng" dirty="0" smtClean="0">
                <a:hlinkClick r:id="rId2"/>
              </a:rPr>
              <a:t>http</a:t>
            </a:r>
            <a:r>
              <a:rPr lang="fr-FR" sz="2300" u="sng" dirty="0">
                <a:hlinkClick r:id="rId2"/>
              </a:rPr>
              <a:t>://www.sdo06.fr</a:t>
            </a:r>
            <a:r>
              <a:rPr lang="fr-FR" sz="2300" u="sng" dirty="0" smtClean="0">
                <a:hlinkClick r:id="rId2"/>
              </a:rPr>
              <a:t>/</a:t>
            </a:r>
            <a:r>
              <a:rPr lang="fr-FR" sz="2300" u="sng" dirty="0" smtClean="0"/>
              <a:t> </a:t>
            </a:r>
            <a:r>
              <a:rPr lang="fr-FR" sz="2300" dirty="0" smtClean="0"/>
              <a:t>pour </a:t>
            </a:r>
            <a:r>
              <a:rPr lang="fr-FR" sz="2300" dirty="0"/>
              <a:t>plus d'informations, et à y saisir vos messages,  vos demandes et vos petites annonces </a:t>
            </a:r>
            <a:r>
              <a:rPr lang="fr-FR" sz="2300" dirty="0" smtClean="0"/>
              <a:t>! Il </a:t>
            </a:r>
            <a:r>
              <a:rPr lang="fr-FR" sz="2300" dirty="0" smtClean="0"/>
              <a:t>doit devenir votre outil  de référence, vous pouvez le faire vivre vous aussi!</a:t>
            </a:r>
          </a:p>
          <a:p>
            <a:pPr algn="l"/>
            <a:r>
              <a:rPr lang="fr-FR" sz="2300" dirty="0" smtClean="0"/>
              <a:t>Nous </a:t>
            </a:r>
            <a:r>
              <a:rPr lang="fr-FR" sz="2300" dirty="0" smtClean="0"/>
              <a:t>comptons également sur vous pour notre </a:t>
            </a:r>
            <a:r>
              <a:rPr lang="fr-FR" sz="2300" b="1" dirty="0" smtClean="0"/>
              <a:t>colloque</a:t>
            </a:r>
            <a:r>
              <a:rPr lang="fr-FR" sz="2300" dirty="0" smtClean="0"/>
              <a:t> de cette année, </a:t>
            </a:r>
            <a:r>
              <a:rPr lang="fr-FR" sz="2300" dirty="0" smtClean="0"/>
              <a:t>« </a:t>
            </a:r>
            <a:r>
              <a:rPr lang="fr-FR" sz="2300" b="1" dirty="0" smtClean="0"/>
              <a:t>Itinéraires</a:t>
            </a:r>
            <a:r>
              <a:rPr lang="fr-FR" sz="2300" dirty="0" smtClean="0"/>
              <a:t> », </a:t>
            </a:r>
            <a:r>
              <a:rPr lang="fr-FR" sz="2300" dirty="0" smtClean="0"/>
              <a:t>qui</a:t>
            </a:r>
            <a:r>
              <a:rPr lang="fr-FR" sz="2300" dirty="0" smtClean="0"/>
              <a:t>, s’il n’est pas éligible à une prise en charge DPC ou FIFPL, vous permet toutefois de bénéficier du </a:t>
            </a:r>
            <a:r>
              <a:rPr lang="fr-FR" sz="2300" b="1" dirty="0" smtClean="0"/>
              <a:t>CIF</a:t>
            </a:r>
            <a:r>
              <a:rPr lang="fr-FR" sz="2300" dirty="0" smtClean="0"/>
              <a:t> Cr</a:t>
            </a:r>
            <a:r>
              <a:rPr lang="fr-FR" sz="2300" dirty="0"/>
              <a:t>é</a:t>
            </a:r>
            <a:r>
              <a:rPr lang="fr-FR" sz="2300" dirty="0" smtClean="0"/>
              <a:t>dit d’Impôt Formation du chef d’entreprise : </a:t>
            </a:r>
            <a:r>
              <a:rPr lang="fr-FR" sz="2300" dirty="0"/>
              <a:t>Pour le colloque de Nice, vous pourrez déduire en 2017, en le déclarant sur votre 2042, la somme de 9,67 </a:t>
            </a:r>
            <a:r>
              <a:rPr lang="fr-FR" sz="2300" dirty="0" smtClean="0"/>
              <a:t>€ (smic horaire) </a:t>
            </a:r>
            <a:r>
              <a:rPr lang="fr-FR" sz="2300" dirty="0"/>
              <a:t>x 13 heures de formation, soit au total </a:t>
            </a:r>
            <a:r>
              <a:rPr lang="fr-FR" sz="2300" b="1" dirty="0"/>
              <a:t>125.71</a:t>
            </a:r>
            <a:r>
              <a:rPr lang="fr-FR" sz="2300" dirty="0"/>
              <a:t> € de crédit d’impôt et non de réduction (ce qui veut dire que même si vous ne payez pas d’impôts, le fisc vous remboursera cette somme)…le coût réel du colloque sera alors de </a:t>
            </a:r>
            <a:r>
              <a:rPr lang="fr-FR" sz="2300" b="1" dirty="0"/>
              <a:t>54.29 déductible de vos revenus </a:t>
            </a:r>
            <a:r>
              <a:rPr lang="fr-FR" sz="2300" dirty="0"/>
              <a:t>au titre de la formation : presque le tarif étudiant !</a:t>
            </a:r>
            <a:endParaRPr lang="fr-FR" sz="2300" b="1" dirty="0"/>
          </a:p>
          <a:p>
            <a:pPr algn="l"/>
            <a:endParaRPr lang="fr-FR" sz="2300" dirty="0" smtClean="0"/>
          </a:p>
          <a:p>
            <a:endParaRPr lang="fr-FR" sz="2300" dirty="0"/>
          </a:p>
          <a:p>
            <a:endParaRPr lang="fr-FR" sz="2300" dirty="0"/>
          </a:p>
        </p:txBody>
      </p:sp>
    </p:spTree>
    <p:extLst>
      <p:ext uri="{BB962C8B-B14F-4D97-AF65-F5344CB8AC3E}">
        <p14:creationId xmlns:p14="http://schemas.microsoft.com/office/powerpoint/2010/main" val="3777414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a:ln/>
        </p:spPr>
        <p:style>
          <a:lnRef idx="1">
            <a:schemeClr val="accent5"/>
          </a:lnRef>
          <a:fillRef idx="2">
            <a:schemeClr val="accent5"/>
          </a:fillRef>
          <a:effectRef idx="1">
            <a:schemeClr val="accent5"/>
          </a:effectRef>
          <a:fontRef idx="minor">
            <a:schemeClr val="dk1"/>
          </a:fontRef>
        </p:style>
        <p:txBody>
          <a:bodyPr>
            <a:normAutofit/>
          </a:bodyPr>
          <a:lstStyle/>
          <a:p>
            <a:r>
              <a:rPr lang="fr-FR" dirty="0" smtClean="0"/>
              <a:t>La gestion départementale</a:t>
            </a:r>
            <a:endParaRPr lang="fr-FR" dirty="0"/>
          </a:p>
        </p:txBody>
      </p:sp>
      <p:sp>
        <p:nvSpPr>
          <p:cNvPr id="3" name="Espace réservé du contenu 2"/>
          <p:cNvSpPr>
            <a:spLocks noGrp="1"/>
          </p:cNvSpPr>
          <p:nvPr>
            <p:ph idx="1"/>
          </p:nvPr>
        </p:nvSpPr>
        <p:spPr>
          <a:xfrm>
            <a:off x="457200" y="1412776"/>
            <a:ext cx="8229600" cy="4608512"/>
          </a:xfr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a:buNone/>
            </a:pPr>
            <a:r>
              <a:rPr lang="fr-FR" dirty="0" smtClean="0"/>
              <a:t>L’année 2015 a été marquée par une nette augmentation du nombre des adhérents, puisque nous sommes passés de 146 à </a:t>
            </a:r>
            <a:r>
              <a:rPr lang="fr-FR" b="1" dirty="0" smtClean="0">
                <a:solidFill>
                  <a:srgbClr val="FF0000"/>
                </a:solidFill>
              </a:rPr>
              <a:t>186</a:t>
            </a:r>
            <a:r>
              <a:rPr lang="fr-FR" dirty="0" smtClean="0"/>
              <a:t> adhérents!</a:t>
            </a:r>
          </a:p>
          <a:p>
            <a:pPr>
              <a:buNone/>
            </a:pPr>
            <a:endParaRPr lang="fr-FR" dirty="0"/>
          </a:p>
          <a:p>
            <a:pPr>
              <a:buNone/>
            </a:pPr>
            <a:r>
              <a:rPr lang="fr-FR" dirty="0" smtClean="0"/>
              <a:t>En conséquence, notre représentativité, et donc le poids de nos votes, à la région sera de 9 administrateurs régionaux pour les trois années à venir (on compte un administrateur régional pour 20 adhérents).</a:t>
            </a:r>
          </a:p>
          <a:p>
            <a:pPr>
              <a:buNone/>
            </a:pPr>
            <a:endParaRPr lang="fr-FR" dirty="0" smtClean="0"/>
          </a:p>
          <a:p>
            <a:pPr>
              <a:buNone/>
            </a:pPr>
            <a:r>
              <a:rPr lang="fr-FR" dirty="0" smtClean="0"/>
              <a:t>En 2016, nous avons eu </a:t>
            </a:r>
            <a:r>
              <a:rPr lang="fr-FR" b="1" dirty="0" smtClean="0">
                <a:solidFill>
                  <a:srgbClr val="FF0000"/>
                </a:solidFill>
              </a:rPr>
              <a:t>176</a:t>
            </a:r>
            <a:r>
              <a:rPr lang="fr-FR" dirty="0" smtClean="0"/>
              <a:t> adhérents. Cette baisse, qui a été remarquée par nos vérificatrices, est générale dans toute la France, tous départements et régions confondus.</a:t>
            </a:r>
          </a:p>
          <a:p>
            <a:pPr>
              <a:buNone/>
            </a:pPr>
            <a:r>
              <a:rPr lang="fr-FR" dirty="0"/>
              <a:t> </a:t>
            </a:r>
            <a:r>
              <a:rPr lang="fr-FR" dirty="0" smtClean="0"/>
              <a:t> </a:t>
            </a:r>
            <a:endParaRPr lang="fr-FR" dirty="0"/>
          </a:p>
          <a:p>
            <a:pPr>
              <a:buNone/>
            </a:pPr>
            <a:endParaRPr lang="fr-FR" dirty="0" smtClean="0"/>
          </a:p>
          <a:p>
            <a:pPr>
              <a:buNone/>
            </a:pPr>
            <a:endParaRPr lang="fr-FR" dirty="0" smtClean="0"/>
          </a:p>
          <a:p>
            <a:pPr>
              <a:buNone/>
            </a:pPr>
            <a:endParaRPr lang="fr-FR" dirty="0"/>
          </a:p>
          <a:p>
            <a:pPr>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a:ln/>
        </p:spPr>
        <p:style>
          <a:lnRef idx="1">
            <a:schemeClr val="accent5"/>
          </a:lnRef>
          <a:fillRef idx="2">
            <a:schemeClr val="accent5"/>
          </a:fillRef>
          <a:effectRef idx="1">
            <a:schemeClr val="accent5"/>
          </a:effectRef>
          <a:fontRef idx="minor">
            <a:schemeClr val="dk1"/>
          </a:fontRef>
        </p:style>
        <p:txBody>
          <a:bodyPr>
            <a:normAutofit fontScale="92500"/>
          </a:bodyPr>
          <a:lstStyle/>
          <a:p>
            <a:pPr>
              <a:buNone/>
            </a:pPr>
            <a:r>
              <a:rPr lang="fr-FR" dirty="0" smtClean="0"/>
              <a:t>Nous avons maintenu le montant des indemnités compensatrices de perte de revenus qui sont restées à:</a:t>
            </a:r>
            <a:r>
              <a:rPr lang="fr-FR" b="1" dirty="0" smtClean="0">
                <a:solidFill>
                  <a:srgbClr val="FF0000"/>
                </a:solidFill>
                <a:latin typeface="Arial Narrow" pitchFamily="34" charset="0"/>
              </a:rPr>
              <a:t> </a:t>
            </a:r>
          </a:p>
          <a:p>
            <a:r>
              <a:rPr lang="fr-FR" dirty="0" smtClean="0">
                <a:solidFill>
                  <a:srgbClr val="FF0000"/>
                </a:solidFill>
                <a:latin typeface="Arial Narrow" pitchFamily="34" charset="0"/>
              </a:rPr>
              <a:t>Demi-journée : 	</a:t>
            </a:r>
            <a:r>
              <a:rPr lang="fr-FR" b="1" dirty="0" smtClean="0">
                <a:solidFill>
                  <a:srgbClr val="FF0000"/>
                </a:solidFill>
                <a:latin typeface="Arial Narrow" pitchFamily="34" charset="0"/>
              </a:rPr>
              <a:t>160</a:t>
            </a:r>
            <a:r>
              <a:rPr lang="fr-FR" dirty="0" smtClean="0">
                <a:solidFill>
                  <a:srgbClr val="FF0000"/>
                </a:solidFill>
                <a:latin typeface="Arial Narrow" pitchFamily="34" charset="0"/>
              </a:rPr>
              <a:t> €</a:t>
            </a:r>
            <a:endParaRPr lang="fr-FR" b="1" dirty="0" smtClean="0">
              <a:solidFill>
                <a:srgbClr val="FF0000"/>
              </a:solidFill>
              <a:latin typeface="Arial Narrow" pitchFamily="34" charset="0"/>
            </a:endParaRPr>
          </a:p>
          <a:p>
            <a:r>
              <a:rPr lang="fr-FR" dirty="0" smtClean="0">
                <a:solidFill>
                  <a:srgbClr val="FF0000"/>
                </a:solidFill>
                <a:latin typeface="Arial Narrow" pitchFamily="34" charset="0"/>
              </a:rPr>
              <a:t>Journée:		</a:t>
            </a:r>
            <a:r>
              <a:rPr lang="fr-FR" b="1" dirty="0" smtClean="0">
                <a:solidFill>
                  <a:srgbClr val="FF0000"/>
                </a:solidFill>
                <a:latin typeface="Arial Narrow" pitchFamily="34" charset="0"/>
              </a:rPr>
              <a:t>320 €</a:t>
            </a:r>
          </a:p>
          <a:p>
            <a:pPr marL="0" indent="0">
              <a:buNone/>
            </a:pPr>
            <a:endParaRPr lang="fr-FR" b="1" dirty="0" smtClean="0">
              <a:solidFill>
                <a:srgbClr val="FF0000"/>
              </a:solidFill>
              <a:latin typeface="Arial Narrow" pitchFamily="34" charset="0"/>
            </a:endParaRPr>
          </a:p>
          <a:p>
            <a:pPr>
              <a:buNone/>
            </a:pPr>
            <a:r>
              <a:rPr lang="fr-FR" dirty="0" smtClean="0"/>
              <a:t>Les réunions en commission paritaire, qui ont lieu deux fois par an, un matin de 9h30 à 12h30, sont indemnisées directement par la CPAM, au tarif global d’environ 145 € (frais de déplacement + IC). Elles ont quasiment doublé.</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792088"/>
          </a:xfrm>
          <a:ln/>
        </p:spPr>
        <p:style>
          <a:lnRef idx="3">
            <a:schemeClr val="lt1"/>
          </a:lnRef>
          <a:fillRef idx="1">
            <a:schemeClr val="accent3"/>
          </a:fillRef>
          <a:effectRef idx="1">
            <a:schemeClr val="accent3"/>
          </a:effectRef>
          <a:fontRef idx="minor">
            <a:schemeClr val="lt1"/>
          </a:fontRef>
        </p:style>
        <p:txBody>
          <a:bodyPr/>
          <a:lstStyle/>
          <a:p>
            <a:r>
              <a:rPr lang="fr-FR" sz="2000" b="1" dirty="0">
                <a:solidFill>
                  <a:schemeClr val="bg1"/>
                </a:solidFill>
              </a:rPr>
              <a:t>COMPTABILITE DEPARTEMENTALE</a:t>
            </a:r>
            <a:r>
              <a:rPr lang="fr-FR" sz="2400" b="1" dirty="0">
                <a:solidFill>
                  <a:schemeClr val="bg1"/>
                </a:solidFill>
              </a:rPr>
              <a:t> en euros</a:t>
            </a:r>
            <a:r>
              <a:rPr lang="fr-FR" sz="2400" dirty="0">
                <a:solidFill>
                  <a:schemeClr val="bg1"/>
                </a:solidFill>
              </a:rPr>
              <a:t>, Résultat pour </a:t>
            </a:r>
            <a:r>
              <a:rPr lang="fr-FR" sz="2400" b="1" dirty="0" smtClean="0">
                <a:solidFill>
                  <a:schemeClr val="bg1"/>
                </a:solidFill>
              </a:rPr>
              <a:t>2016</a:t>
            </a:r>
            <a:endParaRPr lang="fr-FR" dirty="0">
              <a:solidFill>
                <a:schemeClr val="bg1"/>
              </a:solidFill>
            </a:endParaRPr>
          </a:p>
        </p:txBody>
      </p:sp>
      <p:sp>
        <p:nvSpPr>
          <p:cNvPr id="3" name="Espace réservé du contenu 2"/>
          <p:cNvSpPr>
            <a:spLocks noGrp="1"/>
          </p:cNvSpPr>
          <p:nvPr>
            <p:ph idx="1"/>
          </p:nvPr>
        </p:nvSpPr>
        <p:spPr>
          <a:xfrm>
            <a:off x="457200" y="1268760"/>
            <a:ext cx="8229600" cy="4857403"/>
          </a:xfrm>
          <a:ln/>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indent="0">
              <a:spcAft>
                <a:spcPts val="0"/>
              </a:spcAft>
              <a:buNone/>
            </a:pPr>
            <a:r>
              <a:rPr lang="fr-FR" u="sng" dirty="0">
                <a:latin typeface="Arial"/>
                <a:ea typeface="Times New Roman"/>
              </a:rPr>
              <a:t>AU 31.12.2015</a:t>
            </a:r>
            <a:r>
              <a:rPr lang="fr-FR" u="sng" dirty="0" smtClean="0">
                <a:latin typeface="Arial"/>
                <a:ea typeface="Times New Roman"/>
              </a:rPr>
              <a:t>:</a:t>
            </a:r>
            <a:endParaRPr lang="fr-FR" dirty="0">
              <a:latin typeface="Times New Roman"/>
              <a:ea typeface="Times New Roman"/>
            </a:endParaRPr>
          </a:p>
          <a:p>
            <a:pPr>
              <a:spcAft>
                <a:spcPts val="0"/>
              </a:spcAft>
            </a:pPr>
            <a:r>
              <a:rPr lang="fr-FR" dirty="0">
                <a:latin typeface="Arial"/>
                <a:ea typeface="Times New Roman"/>
              </a:rPr>
              <a:t>SOLDE BANQUE :			</a:t>
            </a:r>
            <a:r>
              <a:rPr lang="fr-FR" dirty="0" smtClean="0">
                <a:latin typeface="Arial"/>
                <a:ea typeface="Times New Roman"/>
              </a:rPr>
              <a:t>    </a:t>
            </a:r>
            <a:r>
              <a:rPr lang="fr-FR" b="1" dirty="0" smtClean="0">
                <a:solidFill>
                  <a:srgbClr val="28A634"/>
                </a:solidFill>
                <a:latin typeface="Arial"/>
                <a:ea typeface="Times New Roman"/>
              </a:rPr>
              <a:t>+     3 </a:t>
            </a:r>
            <a:r>
              <a:rPr lang="fr-FR" b="1" dirty="0">
                <a:solidFill>
                  <a:srgbClr val="28A634"/>
                </a:solidFill>
                <a:latin typeface="Arial"/>
                <a:ea typeface="Times New Roman"/>
              </a:rPr>
              <a:t>855,30</a:t>
            </a:r>
            <a:endParaRPr lang="fr-FR" dirty="0">
              <a:latin typeface="Times New Roman"/>
              <a:ea typeface="Times New Roman"/>
            </a:endParaRPr>
          </a:p>
          <a:p>
            <a:pPr>
              <a:spcAft>
                <a:spcPts val="0"/>
              </a:spcAft>
            </a:pPr>
            <a:r>
              <a:rPr lang="fr-FR" dirty="0">
                <a:latin typeface="Arial"/>
                <a:ea typeface="Times New Roman"/>
              </a:rPr>
              <a:t>Chèques établis en 2015 débités en 2016 : </a:t>
            </a:r>
            <a:r>
              <a:rPr lang="fr-FR" b="1" dirty="0" smtClean="0">
                <a:solidFill>
                  <a:srgbClr val="FF0000"/>
                </a:solidFill>
                <a:latin typeface="Arial"/>
                <a:ea typeface="Times New Roman"/>
              </a:rPr>
              <a:t>-  210,00</a:t>
            </a:r>
            <a:endParaRPr lang="fr-FR" b="1" dirty="0">
              <a:solidFill>
                <a:srgbClr val="FF0000"/>
              </a:solidFill>
              <a:latin typeface="Arial"/>
              <a:ea typeface="Times New Roman"/>
            </a:endParaRPr>
          </a:p>
          <a:p>
            <a:pPr marL="0" indent="0">
              <a:spcAft>
                <a:spcPts val="0"/>
              </a:spcAft>
              <a:buNone/>
            </a:pPr>
            <a:endParaRPr lang="fr-FR" dirty="0">
              <a:latin typeface="Times New Roman"/>
              <a:ea typeface="Times New Roman"/>
            </a:endParaRPr>
          </a:p>
          <a:p>
            <a:pPr>
              <a:spcAft>
                <a:spcPts val="0"/>
              </a:spcAft>
            </a:pPr>
            <a:r>
              <a:rPr lang="fr-FR" dirty="0">
                <a:latin typeface="Arial"/>
                <a:ea typeface="Times New Roman"/>
              </a:rPr>
              <a:t>SOLDE COMPTABLE :			  </a:t>
            </a:r>
            <a:r>
              <a:rPr lang="fr-FR" dirty="0" smtClean="0">
                <a:latin typeface="Arial"/>
                <a:ea typeface="Times New Roman"/>
              </a:rPr>
              <a:t>   </a:t>
            </a:r>
            <a:r>
              <a:rPr lang="fr-FR" b="1" dirty="0" smtClean="0">
                <a:solidFill>
                  <a:srgbClr val="28A634"/>
                </a:solidFill>
                <a:latin typeface="Arial"/>
                <a:ea typeface="Times New Roman"/>
              </a:rPr>
              <a:t>+    3 </a:t>
            </a:r>
            <a:r>
              <a:rPr lang="fr-FR" b="1" dirty="0">
                <a:solidFill>
                  <a:srgbClr val="28A634"/>
                </a:solidFill>
                <a:latin typeface="Arial"/>
                <a:ea typeface="Times New Roman"/>
              </a:rPr>
              <a:t>645,30</a:t>
            </a:r>
            <a:endParaRPr lang="fr-FR" dirty="0">
              <a:latin typeface="Times New Roman"/>
              <a:ea typeface="Times New Roman"/>
            </a:endParaRPr>
          </a:p>
          <a:p>
            <a:pPr>
              <a:spcAft>
                <a:spcPts val="0"/>
              </a:spcAft>
            </a:pPr>
            <a:r>
              <a:rPr lang="fr-FR" dirty="0">
                <a:latin typeface="Arial"/>
                <a:ea typeface="Times New Roman"/>
              </a:rPr>
              <a:t>Ajouter à ceci le montant du livret bleu </a:t>
            </a:r>
            <a:r>
              <a:rPr lang="fr-FR" dirty="0" smtClean="0">
                <a:latin typeface="Arial"/>
                <a:ea typeface="Times New Roman"/>
              </a:rPr>
              <a:t>:</a:t>
            </a:r>
            <a:r>
              <a:rPr lang="fr-FR" b="1" dirty="0" smtClean="0">
                <a:solidFill>
                  <a:srgbClr val="28A634"/>
                </a:solidFill>
                <a:latin typeface="Arial"/>
                <a:ea typeface="Times New Roman"/>
              </a:rPr>
              <a:t>+ </a:t>
            </a:r>
            <a:r>
              <a:rPr lang="fr-FR" b="1" dirty="0">
                <a:solidFill>
                  <a:srgbClr val="28A634"/>
                </a:solidFill>
                <a:latin typeface="Arial"/>
                <a:ea typeface="Times New Roman"/>
              </a:rPr>
              <a:t>	</a:t>
            </a:r>
            <a:r>
              <a:rPr lang="fr-FR" b="1" dirty="0" smtClean="0">
                <a:solidFill>
                  <a:srgbClr val="28A634"/>
                </a:solidFill>
                <a:latin typeface="Arial"/>
                <a:ea typeface="Times New Roman"/>
              </a:rPr>
              <a:t> 3 </a:t>
            </a:r>
            <a:r>
              <a:rPr lang="fr-FR" b="1" dirty="0">
                <a:solidFill>
                  <a:srgbClr val="28A634"/>
                </a:solidFill>
                <a:latin typeface="Arial"/>
                <a:ea typeface="Times New Roman"/>
              </a:rPr>
              <a:t>531,54</a:t>
            </a:r>
            <a:endParaRPr lang="fr-FR" dirty="0">
              <a:latin typeface="Times New Roman"/>
              <a:ea typeface="Times New Roman"/>
            </a:endParaRPr>
          </a:p>
          <a:p>
            <a:pPr>
              <a:spcAft>
                <a:spcPts val="0"/>
              </a:spcAft>
            </a:pPr>
            <a:endParaRPr lang="fr-FR" dirty="0">
              <a:latin typeface="Times New Roman"/>
              <a:ea typeface="Times New Roman"/>
            </a:endParaRPr>
          </a:p>
          <a:p>
            <a:pPr>
              <a:spcAft>
                <a:spcPts val="0"/>
              </a:spcAft>
            </a:pPr>
            <a:r>
              <a:rPr lang="fr-FR" dirty="0">
                <a:latin typeface="Arial"/>
                <a:ea typeface="Times New Roman"/>
              </a:rPr>
              <a:t>Total des </a:t>
            </a:r>
            <a:r>
              <a:rPr lang="fr-FR" dirty="0" smtClean="0">
                <a:latin typeface="Arial"/>
                <a:ea typeface="Times New Roman"/>
              </a:rPr>
              <a:t>avoirs :			</a:t>
            </a:r>
            <a:r>
              <a:rPr lang="fr-FR" dirty="0">
                <a:latin typeface="Arial"/>
                <a:ea typeface="Times New Roman"/>
              </a:rPr>
              <a:t>	 </a:t>
            </a:r>
            <a:r>
              <a:rPr lang="fr-FR" dirty="0" smtClean="0">
                <a:latin typeface="Arial"/>
                <a:ea typeface="Times New Roman"/>
              </a:rPr>
              <a:t>    </a:t>
            </a:r>
            <a:r>
              <a:rPr lang="fr-FR" b="1" dirty="0">
                <a:solidFill>
                  <a:srgbClr val="28A634"/>
                </a:solidFill>
                <a:latin typeface="Arial"/>
                <a:ea typeface="Times New Roman"/>
              </a:rPr>
              <a:t>+	</a:t>
            </a:r>
            <a:r>
              <a:rPr lang="fr-FR" b="1" dirty="0" smtClean="0">
                <a:solidFill>
                  <a:srgbClr val="28A634"/>
                </a:solidFill>
                <a:latin typeface="Arial"/>
                <a:ea typeface="Times New Roman"/>
              </a:rPr>
              <a:t> 7 176,84</a:t>
            </a:r>
          </a:p>
          <a:p>
            <a:pPr marL="0" indent="0">
              <a:spcAft>
                <a:spcPts val="0"/>
              </a:spcAft>
              <a:buNone/>
            </a:pPr>
            <a:endParaRPr lang="fr-FR" dirty="0">
              <a:latin typeface="Times New Roman"/>
              <a:ea typeface="Times New Roman"/>
            </a:endParaRPr>
          </a:p>
          <a:p>
            <a:pPr marL="0" indent="0">
              <a:spcAft>
                <a:spcPts val="0"/>
              </a:spcAft>
              <a:buNone/>
            </a:pPr>
            <a:r>
              <a:rPr lang="fr-FR" dirty="0" smtClean="0">
                <a:latin typeface="Arial"/>
                <a:ea typeface="Times New Roman"/>
              </a:rPr>
              <a:t>Les mouvements en crédit et débit ont été moindres, car cette année il n’y a pas eu de colloque et la tenue de seulement une formation et deux apéro-ortho.</a:t>
            </a:r>
            <a:r>
              <a:rPr lang="fr-FR" dirty="0">
                <a:latin typeface="Arial"/>
                <a:ea typeface="Times New Roman"/>
              </a:rPr>
              <a:t>			</a:t>
            </a:r>
            <a:r>
              <a:rPr lang="fr-FR" b="1" dirty="0">
                <a:solidFill>
                  <a:srgbClr val="28A634"/>
                </a:solidFill>
                <a:latin typeface="Arial"/>
                <a:ea typeface="Times New Roman"/>
              </a:rPr>
              <a:t> </a:t>
            </a:r>
            <a:endParaRPr lang="fr-FR" sz="4800" dirty="0">
              <a:latin typeface="Times New Roman"/>
              <a:ea typeface="Times New Roman"/>
            </a:endParaRPr>
          </a:p>
          <a:p>
            <a:endParaRPr lang="fr-FR" dirty="0"/>
          </a:p>
        </p:txBody>
      </p:sp>
    </p:spTree>
    <p:extLst>
      <p:ext uri="{BB962C8B-B14F-4D97-AF65-F5344CB8AC3E}">
        <p14:creationId xmlns:p14="http://schemas.microsoft.com/office/powerpoint/2010/main" val="3236626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66130"/>
          </a:xfrm>
          <a:ln/>
        </p:spPr>
        <p:style>
          <a:lnRef idx="3">
            <a:schemeClr val="lt1"/>
          </a:lnRef>
          <a:fillRef idx="1">
            <a:schemeClr val="accent3"/>
          </a:fillRef>
          <a:effectRef idx="1">
            <a:schemeClr val="accent3"/>
          </a:effectRef>
          <a:fontRef idx="minor">
            <a:schemeClr val="lt1"/>
          </a:fontRef>
        </p:style>
        <p:txBody>
          <a:bodyPr/>
          <a:lstStyle/>
          <a:p>
            <a:r>
              <a:rPr lang="fr-FR" dirty="0" smtClean="0"/>
              <a:t>Recettes</a:t>
            </a:r>
            <a:endParaRPr lang="fr-FR" dirty="0"/>
          </a:p>
        </p:txBody>
      </p:sp>
      <p:sp>
        <p:nvSpPr>
          <p:cNvPr id="3" name="Espace réservé du contenu 2"/>
          <p:cNvSpPr>
            <a:spLocks noGrp="1"/>
          </p:cNvSpPr>
          <p:nvPr>
            <p:ph idx="1"/>
          </p:nvPr>
        </p:nvSpPr>
        <p:spPr>
          <a:xfrm>
            <a:off x="467544" y="1700808"/>
            <a:ext cx="8229600" cy="4392488"/>
          </a:xfrm>
        </p:spPr>
        <p:style>
          <a:lnRef idx="2">
            <a:schemeClr val="accent3"/>
          </a:lnRef>
          <a:fillRef idx="1001">
            <a:schemeClr val="lt2"/>
          </a:fillRef>
          <a:effectRef idx="0">
            <a:schemeClr val="accent3"/>
          </a:effectRef>
          <a:fontRef idx="minor">
            <a:schemeClr val="dk1"/>
          </a:fontRef>
        </p:style>
        <p:txBody>
          <a:bodyPr>
            <a:normAutofit fontScale="47500" lnSpcReduction="20000"/>
          </a:bodyPr>
          <a:lstStyle/>
          <a:p>
            <a:pPr marL="0" indent="0">
              <a:spcAft>
                <a:spcPts val="0"/>
              </a:spcAft>
              <a:buNone/>
            </a:pPr>
            <a:endParaRPr lang="fr-FR" sz="3800" b="1" u="sng" dirty="0" smtClean="0">
              <a:latin typeface="Arial"/>
              <a:ea typeface="Times New Roman"/>
            </a:endParaRPr>
          </a:p>
          <a:p>
            <a:pPr marL="0" indent="0">
              <a:spcAft>
                <a:spcPts val="0"/>
              </a:spcAft>
              <a:buNone/>
            </a:pPr>
            <a:r>
              <a:rPr lang="fr-FR" sz="3800" b="1" u="sng" dirty="0" smtClean="0">
                <a:latin typeface="Arial"/>
                <a:ea typeface="Times New Roman"/>
              </a:rPr>
              <a:t>RECETTES</a:t>
            </a:r>
            <a:r>
              <a:rPr lang="fr-FR" sz="3800" b="1" u="sng" dirty="0">
                <a:latin typeface="Arial"/>
                <a:ea typeface="Times New Roman"/>
              </a:rPr>
              <a:t> :</a:t>
            </a:r>
            <a:r>
              <a:rPr lang="fr-FR" sz="3800" dirty="0">
                <a:latin typeface="Arial"/>
                <a:ea typeface="Times New Roman"/>
              </a:rPr>
              <a:t>				</a:t>
            </a:r>
            <a:r>
              <a:rPr lang="fr-FR" sz="3800" dirty="0" smtClean="0">
                <a:latin typeface="Arial"/>
                <a:ea typeface="Times New Roman"/>
              </a:rPr>
              <a:t>	</a:t>
            </a:r>
            <a:r>
              <a:rPr lang="fr-FR" sz="3800" b="1" dirty="0" smtClean="0">
                <a:solidFill>
                  <a:srgbClr val="28A634"/>
                </a:solidFill>
                <a:latin typeface="Arial"/>
                <a:ea typeface="Times New Roman"/>
              </a:rPr>
              <a:t>+ 32 897,31</a:t>
            </a:r>
            <a:r>
              <a:rPr lang="fr-FR" sz="3800" b="1" dirty="0">
                <a:solidFill>
                  <a:srgbClr val="28A634"/>
                </a:solidFill>
                <a:latin typeface="Arial"/>
                <a:ea typeface="Times New Roman"/>
              </a:rPr>
              <a:t>	</a:t>
            </a:r>
            <a:endParaRPr lang="fr-FR" sz="3800" b="1" dirty="0" smtClean="0">
              <a:solidFill>
                <a:srgbClr val="28A634"/>
              </a:solidFill>
              <a:latin typeface="Arial"/>
              <a:ea typeface="Times New Roman"/>
            </a:endParaRPr>
          </a:p>
          <a:p>
            <a:pPr marL="0" indent="0">
              <a:spcAft>
                <a:spcPts val="0"/>
              </a:spcAft>
              <a:buNone/>
            </a:pPr>
            <a:r>
              <a:rPr lang="fr-FR" sz="3800" dirty="0" smtClean="0">
                <a:solidFill>
                  <a:srgbClr val="008000"/>
                </a:solidFill>
                <a:latin typeface="Arial"/>
                <a:ea typeface="Times New Roman"/>
              </a:rPr>
              <a:t> </a:t>
            </a:r>
            <a:endParaRPr lang="fr-FR" sz="3800" dirty="0">
              <a:latin typeface="Times New Roman"/>
              <a:ea typeface="Times New Roman"/>
            </a:endParaRPr>
          </a:p>
          <a:p>
            <a:pPr marL="0" indent="0">
              <a:spcAft>
                <a:spcPts val="0"/>
              </a:spcAft>
              <a:buNone/>
            </a:pPr>
            <a:r>
              <a:rPr lang="fr-FR" sz="3800" dirty="0" smtClean="0">
                <a:latin typeface="Arial"/>
                <a:ea typeface="Times New Roman"/>
              </a:rPr>
              <a:t>Dont</a:t>
            </a:r>
            <a:r>
              <a:rPr lang="fr-FR" sz="3800" dirty="0">
                <a:latin typeface="Arial"/>
                <a:ea typeface="Times New Roman"/>
              </a:rPr>
              <a:t> :</a:t>
            </a:r>
            <a:endParaRPr lang="fr-FR" sz="3800" dirty="0">
              <a:latin typeface="Times New Roman"/>
              <a:ea typeface="Times New Roman"/>
            </a:endParaRPr>
          </a:p>
          <a:p>
            <a:pPr>
              <a:spcAft>
                <a:spcPts val="0"/>
              </a:spcAft>
            </a:pPr>
            <a:r>
              <a:rPr lang="fr-FR" sz="3800" dirty="0" smtClean="0">
                <a:latin typeface="Arial"/>
                <a:ea typeface="Times New Roman"/>
              </a:rPr>
              <a:t>Adhésions</a:t>
            </a:r>
            <a:r>
              <a:rPr lang="fr-FR" sz="3800" dirty="0">
                <a:latin typeface="Arial"/>
                <a:ea typeface="Times New Roman"/>
              </a:rPr>
              <a:t> </a:t>
            </a:r>
            <a:r>
              <a:rPr lang="fr-FR" sz="3800" dirty="0" smtClean="0">
                <a:latin typeface="Arial"/>
                <a:ea typeface="Times New Roman"/>
              </a:rPr>
              <a:t>: </a:t>
            </a:r>
            <a:r>
              <a:rPr lang="fr-FR" sz="3800" dirty="0">
                <a:solidFill>
                  <a:schemeClr val="tx1"/>
                </a:solidFill>
                <a:latin typeface="Arial"/>
                <a:ea typeface="Times New Roman"/>
              </a:rPr>
              <a:t>	</a:t>
            </a:r>
            <a:r>
              <a:rPr lang="fr-FR" sz="3800" dirty="0" smtClean="0">
                <a:solidFill>
                  <a:schemeClr val="tx1"/>
                </a:solidFill>
                <a:latin typeface="Arial"/>
                <a:ea typeface="Times New Roman"/>
              </a:rPr>
              <a:t>				</a:t>
            </a:r>
            <a:r>
              <a:rPr lang="fr-FR" sz="3800" b="1" dirty="0" smtClean="0">
                <a:solidFill>
                  <a:srgbClr val="28A634"/>
                </a:solidFill>
                <a:latin typeface="Arial"/>
                <a:ea typeface="Times New Roman"/>
              </a:rPr>
              <a:t>+ </a:t>
            </a:r>
            <a:r>
              <a:rPr lang="fr-FR" sz="3800" b="1" dirty="0">
                <a:solidFill>
                  <a:srgbClr val="28A634"/>
                </a:solidFill>
                <a:latin typeface="Arial"/>
                <a:ea typeface="Times New Roman"/>
              </a:rPr>
              <a:t>25 </a:t>
            </a:r>
            <a:r>
              <a:rPr lang="fr-FR" sz="3800" b="1" dirty="0" smtClean="0">
                <a:solidFill>
                  <a:srgbClr val="28A634"/>
                </a:solidFill>
                <a:latin typeface="Arial"/>
                <a:ea typeface="Times New Roman"/>
              </a:rPr>
              <a:t>810,26</a:t>
            </a:r>
          </a:p>
          <a:p>
            <a:pPr marL="0" indent="0">
              <a:spcAft>
                <a:spcPts val="0"/>
              </a:spcAft>
              <a:buNone/>
            </a:pPr>
            <a:endParaRPr lang="fr-FR" sz="3800" dirty="0" smtClean="0">
              <a:solidFill>
                <a:schemeClr val="tx1"/>
              </a:solidFill>
              <a:latin typeface="Arial"/>
              <a:ea typeface="Times New Roman"/>
            </a:endParaRPr>
          </a:p>
          <a:p>
            <a:r>
              <a:rPr lang="fr-FR" sz="3800" dirty="0" smtClean="0">
                <a:latin typeface="Arial"/>
                <a:ea typeface="Times New Roman"/>
              </a:rPr>
              <a:t>Partie abonnements (à restituer à la région qui le paye à </a:t>
            </a:r>
            <a:r>
              <a:rPr lang="fr-FR" sz="3800" dirty="0" err="1" smtClean="0">
                <a:latin typeface="Arial"/>
                <a:ea typeface="Times New Roman"/>
              </a:rPr>
              <a:t>orthoédition</a:t>
            </a:r>
            <a:r>
              <a:rPr lang="fr-FR" sz="3800" dirty="0">
                <a:latin typeface="Arial"/>
                <a:ea typeface="Times New Roman"/>
              </a:rPr>
              <a:t>)</a:t>
            </a:r>
            <a:r>
              <a:rPr lang="fr-FR" sz="3800" dirty="0" smtClean="0">
                <a:latin typeface="Arial"/>
                <a:ea typeface="Times New Roman"/>
              </a:rPr>
              <a:t>	</a:t>
            </a:r>
            <a:r>
              <a:rPr lang="fr-FR" sz="3800" dirty="0">
                <a:latin typeface="Arial"/>
                <a:ea typeface="Times New Roman"/>
              </a:rPr>
              <a:t>		</a:t>
            </a:r>
            <a:r>
              <a:rPr lang="fr-FR" sz="3800" dirty="0" smtClean="0">
                <a:latin typeface="Arial"/>
                <a:ea typeface="Times New Roman"/>
              </a:rPr>
              <a:t>	 		</a:t>
            </a:r>
            <a:r>
              <a:rPr lang="fr-FR" sz="3800" b="1" dirty="0" smtClean="0">
                <a:solidFill>
                  <a:srgbClr val="28A634"/>
                </a:solidFill>
                <a:latin typeface="Arial"/>
                <a:ea typeface="Times New Roman"/>
              </a:rPr>
              <a:t>+   1668,20</a:t>
            </a:r>
            <a:endParaRPr lang="fr-FR" sz="3800" b="1" dirty="0" smtClean="0">
              <a:solidFill>
                <a:srgbClr val="008000"/>
              </a:solidFill>
              <a:latin typeface="Arial"/>
              <a:ea typeface="Times New Roman"/>
            </a:endParaRPr>
          </a:p>
          <a:p>
            <a:pPr marL="0" indent="0">
              <a:buNone/>
            </a:pPr>
            <a:endParaRPr lang="fr-FR" sz="3800" dirty="0" smtClean="0">
              <a:latin typeface="Arial"/>
              <a:ea typeface="Times New Roman"/>
            </a:endParaRPr>
          </a:p>
          <a:p>
            <a:r>
              <a:rPr lang="fr-FR" sz="3800" dirty="0" smtClean="0">
                <a:latin typeface="Arial"/>
                <a:ea typeface="Times New Roman"/>
              </a:rPr>
              <a:t>Formations hébergées :			</a:t>
            </a:r>
            <a:r>
              <a:rPr lang="fr-FR" sz="3800" b="1" dirty="0">
                <a:solidFill>
                  <a:srgbClr val="28A634"/>
                </a:solidFill>
                <a:latin typeface="Arial"/>
                <a:ea typeface="Times New Roman"/>
              </a:rPr>
              <a:t>+   </a:t>
            </a:r>
            <a:r>
              <a:rPr lang="fr-FR" sz="3800" b="1" dirty="0" smtClean="0">
                <a:solidFill>
                  <a:srgbClr val="28A634"/>
                </a:solidFill>
                <a:latin typeface="Arial"/>
                <a:ea typeface="Times New Roman"/>
              </a:rPr>
              <a:t> 4653,00</a:t>
            </a:r>
            <a:endParaRPr lang="fr-FR" sz="3800" dirty="0" smtClean="0">
              <a:latin typeface="Arial"/>
              <a:ea typeface="Times New Roman"/>
            </a:endParaRPr>
          </a:p>
          <a:p>
            <a:r>
              <a:rPr lang="fr-FR" sz="3800" dirty="0" smtClean="0">
                <a:latin typeface="Arial"/>
                <a:ea typeface="Times New Roman"/>
              </a:rPr>
              <a:t>Participation aux apéro-</a:t>
            </a:r>
            <a:r>
              <a:rPr lang="fr-FR" sz="3800" dirty="0" err="1" smtClean="0">
                <a:latin typeface="Arial"/>
                <a:ea typeface="Times New Roman"/>
              </a:rPr>
              <a:t>orthos</a:t>
            </a:r>
            <a:r>
              <a:rPr lang="fr-FR" sz="3800" dirty="0" smtClean="0">
                <a:latin typeface="Arial"/>
                <a:ea typeface="Times New Roman"/>
              </a:rPr>
              <a:t> : 			</a:t>
            </a:r>
            <a:r>
              <a:rPr lang="fr-FR" sz="3800" b="1" dirty="0" smtClean="0">
                <a:solidFill>
                  <a:srgbClr val="28A634"/>
                </a:solidFill>
                <a:latin typeface="Arial"/>
                <a:ea typeface="Times New Roman"/>
              </a:rPr>
              <a:t>+      283,00</a:t>
            </a:r>
            <a:endParaRPr lang="fr-FR" sz="3800" dirty="0" smtClean="0">
              <a:latin typeface="Arial"/>
              <a:ea typeface="Times New Roman"/>
            </a:endParaRPr>
          </a:p>
          <a:p>
            <a:r>
              <a:rPr lang="fr-FR" sz="3800" dirty="0" smtClean="0">
                <a:latin typeface="Arial"/>
                <a:ea typeface="Times New Roman"/>
              </a:rPr>
              <a:t>Remboursements de frais avancés par FDPC :	</a:t>
            </a:r>
            <a:r>
              <a:rPr lang="fr-FR" sz="3800" b="1" dirty="0" smtClean="0">
                <a:solidFill>
                  <a:srgbClr val="28A634"/>
                </a:solidFill>
                <a:latin typeface="Arial"/>
                <a:ea typeface="Times New Roman"/>
              </a:rPr>
              <a:t>+      457,34</a:t>
            </a:r>
          </a:p>
          <a:p>
            <a:r>
              <a:rPr lang="fr-FR" sz="3800" dirty="0" smtClean="0">
                <a:latin typeface="Arial"/>
                <a:ea typeface="Times New Roman"/>
              </a:rPr>
              <a:t>Intérêts des comptes rémunérés :</a:t>
            </a:r>
            <a:r>
              <a:rPr lang="fr-FR" sz="3800" dirty="0">
                <a:latin typeface="Arial"/>
                <a:ea typeface="Times New Roman"/>
              </a:rPr>
              <a:t>		</a:t>
            </a:r>
            <a:r>
              <a:rPr lang="fr-FR" sz="3800" b="1" dirty="0">
                <a:solidFill>
                  <a:srgbClr val="28A634"/>
                </a:solidFill>
                <a:latin typeface="Arial"/>
                <a:ea typeface="Times New Roman"/>
              </a:rPr>
              <a:t>+   </a:t>
            </a:r>
            <a:r>
              <a:rPr lang="fr-FR" sz="3800" b="1" dirty="0" smtClean="0">
                <a:solidFill>
                  <a:srgbClr val="28A634"/>
                </a:solidFill>
                <a:latin typeface="Arial"/>
                <a:ea typeface="Times New Roman"/>
              </a:rPr>
              <a:t>     25,51</a:t>
            </a:r>
            <a:endParaRPr lang="fr-FR" sz="3800" dirty="0">
              <a:latin typeface="Arial"/>
              <a:ea typeface="Times New Roman"/>
            </a:endParaRPr>
          </a:p>
          <a:p>
            <a:pPr>
              <a:spcAft>
                <a:spcPts val="0"/>
              </a:spcAft>
            </a:pPr>
            <a:endParaRPr lang="fr-FR" sz="3800" b="1" dirty="0" smtClean="0">
              <a:solidFill>
                <a:srgbClr val="28A634"/>
              </a:solidFill>
              <a:latin typeface="Arial"/>
              <a:ea typeface="Times New Roman"/>
            </a:endParaRPr>
          </a:p>
          <a:p>
            <a:endParaRPr lang="fr-FR" sz="2400" b="1" dirty="0" smtClean="0">
              <a:solidFill>
                <a:schemeClr val="tx1"/>
              </a:solidFill>
              <a:latin typeface="Arial"/>
              <a:ea typeface="Times New Roman"/>
            </a:endParaRPr>
          </a:p>
          <a:p>
            <a:pPr marL="0" indent="0">
              <a:spcAft>
                <a:spcPts val="0"/>
              </a:spcAft>
              <a:buNone/>
            </a:pPr>
            <a:r>
              <a:rPr lang="fr-FR" sz="2400" dirty="0" smtClean="0">
                <a:latin typeface="Arial"/>
                <a:ea typeface="Times New Roman"/>
              </a:rPr>
              <a:t> </a:t>
            </a:r>
            <a:endParaRPr lang="fr-FR" sz="2400" dirty="0">
              <a:latin typeface="Times New Roman"/>
              <a:ea typeface="Times New Roman"/>
            </a:endParaRPr>
          </a:p>
          <a:p>
            <a:endParaRPr lang="fr-FR" sz="2400" dirty="0"/>
          </a:p>
        </p:txBody>
      </p:sp>
    </p:spTree>
    <p:extLst>
      <p:ext uri="{BB962C8B-B14F-4D97-AF65-F5344CB8AC3E}">
        <p14:creationId xmlns:p14="http://schemas.microsoft.com/office/powerpoint/2010/main" val="445288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a:ln/>
        </p:spPr>
        <p:style>
          <a:lnRef idx="3">
            <a:schemeClr val="lt1"/>
          </a:lnRef>
          <a:fillRef idx="1">
            <a:schemeClr val="accent2"/>
          </a:fillRef>
          <a:effectRef idx="1">
            <a:schemeClr val="accent2"/>
          </a:effectRef>
          <a:fontRef idx="minor">
            <a:schemeClr val="lt1"/>
          </a:fontRef>
        </p:style>
        <p:txBody>
          <a:bodyPr/>
          <a:lstStyle/>
          <a:p>
            <a:r>
              <a:rPr lang="fr-FR" dirty="0" smtClean="0"/>
              <a:t>Dépenses</a:t>
            </a:r>
            <a:endParaRPr lang="fr-FR" dirty="0"/>
          </a:p>
        </p:txBody>
      </p:sp>
      <p:sp>
        <p:nvSpPr>
          <p:cNvPr id="3" name="Espace réservé du contenu 2"/>
          <p:cNvSpPr>
            <a:spLocks noGrp="1"/>
          </p:cNvSpPr>
          <p:nvPr>
            <p:ph idx="1"/>
          </p:nvPr>
        </p:nvSpPr>
        <p:spPr>
          <a:xfrm>
            <a:off x="457200" y="1196752"/>
            <a:ext cx="8229600" cy="4929411"/>
          </a:xfrm>
          <a:ln/>
        </p:spPr>
        <p:style>
          <a:lnRef idx="2">
            <a:schemeClr val="accent2"/>
          </a:lnRef>
          <a:fillRef idx="1001">
            <a:schemeClr val="lt2"/>
          </a:fillRef>
          <a:effectRef idx="0">
            <a:schemeClr val="accent2"/>
          </a:effectRef>
          <a:fontRef idx="minor">
            <a:schemeClr val="dk1"/>
          </a:fontRef>
        </p:style>
        <p:txBody>
          <a:bodyPr>
            <a:normAutofit/>
          </a:bodyPr>
          <a:lstStyle/>
          <a:p>
            <a:pPr marL="0" indent="0">
              <a:spcAft>
                <a:spcPts val="0"/>
              </a:spcAft>
              <a:buNone/>
            </a:pPr>
            <a:r>
              <a:rPr lang="fr-FR" sz="2400" b="1" u="sng" dirty="0" smtClean="0">
                <a:latin typeface="Arial"/>
                <a:ea typeface="Times New Roman"/>
              </a:rPr>
              <a:t>DEPENSES :</a:t>
            </a:r>
            <a:r>
              <a:rPr lang="fr-FR" sz="2400" dirty="0" smtClean="0">
                <a:latin typeface="Arial"/>
                <a:ea typeface="Times New Roman"/>
              </a:rPr>
              <a:t>	 			</a:t>
            </a:r>
            <a:r>
              <a:rPr lang="fr-FR" sz="2400" b="1" dirty="0" smtClean="0">
                <a:solidFill>
                  <a:srgbClr val="FF0000"/>
                </a:solidFill>
                <a:latin typeface="Arial"/>
                <a:ea typeface="Times New Roman"/>
              </a:rPr>
              <a:t>-      29 489,85 	</a:t>
            </a:r>
            <a:r>
              <a:rPr lang="fr-FR" sz="2000" dirty="0" smtClean="0">
                <a:latin typeface="Arial"/>
                <a:ea typeface="Times New Roman"/>
              </a:rPr>
              <a:t>  </a:t>
            </a:r>
            <a:endParaRPr lang="fr-FR" sz="2000" dirty="0" smtClean="0">
              <a:latin typeface="Times New Roman"/>
              <a:ea typeface="Times New Roman"/>
            </a:endParaRPr>
          </a:p>
          <a:p>
            <a:r>
              <a:rPr lang="fr-FR" sz="2400" dirty="0" smtClean="0">
                <a:latin typeface="Arial"/>
                <a:ea typeface="Times New Roman"/>
              </a:rPr>
              <a:t>Rétrocessions  à la région :		</a:t>
            </a:r>
            <a:r>
              <a:rPr lang="fr-FR" sz="2400" b="1" dirty="0" smtClean="0">
                <a:solidFill>
                  <a:srgbClr val="FF0000"/>
                </a:solidFill>
                <a:latin typeface="Arial"/>
                <a:ea typeface="Times New Roman"/>
              </a:rPr>
              <a:t>-       15 713,09</a:t>
            </a:r>
          </a:p>
          <a:p>
            <a:r>
              <a:rPr lang="fr-FR" sz="2400" dirty="0" smtClean="0">
                <a:latin typeface="Arial"/>
                <a:ea typeface="Times New Roman"/>
              </a:rPr>
              <a:t>Participation pour l’abonnement à l’orthophoniste (30% de 17,56 € par adhérent) :		</a:t>
            </a:r>
            <a:r>
              <a:rPr lang="fr-FR" sz="2400" b="1" dirty="0" smtClean="0">
                <a:solidFill>
                  <a:srgbClr val="FF0000"/>
                </a:solidFill>
                <a:latin typeface="Arial"/>
                <a:ea typeface="Times New Roman"/>
              </a:rPr>
              <a:t>-         1 703,32</a:t>
            </a:r>
          </a:p>
          <a:p>
            <a:r>
              <a:rPr lang="fr-FR" sz="2400" dirty="0" smtClean="0">
                <a:latin typeface="Arial"/>
                <a:ea typeface="Times New Roman"/>
              </a:rPr>
              <a:t>Indemnités perte d’exploitation départementales :							</a:t>
            </a:r>
            <a:r>
              <a:rPr lang="fr-FR" sz="2400" b="1" dirty="0" smtClean="0">
                <a:solidFill>
                  <a:srgbClr val="FF0000"/>
                </a:solidFill>
                <a:latin typeface="Arial"/>
                <a:ea typeface="Times New Roman"/>
              </a:rPr>
              <a:t>-         4 352,36</a:t>
            </a:r>
            <a:endParaRPr lang="fr-FR" sz="2400" dirty="0" smtClean="0">
              <a:latin typeface="Arial"/>
              <a:ea typeface="Times New Roman"/>
            </a:endParaRPr>
          </a:p>
          <a:p>
            <a:r>
              <a:rPr lang="fr-FR" sz="2400" dirty="0" err="1" smtClean="0">
                <a:latin typeface="Arial"/>
                <a:ea typeface="Times New Roman"/>
              </a:rPr>
              <a:t>Hebergement</a:t>
            </a:r>
            <a:r>
              <a:rPr lang="fr-FR" sz="2400" dirty="0" smtClean="0">
                <a:latin typeface="Arial"/>
                <a:ea typeface="Times New Roman"/>
              </a:rPr>
              <a:t> et transport formations :</a:t>
            </a:r>
            <a:r>
              <a:rPr lang="fr-FR" sz="2400" b="1" dirty="0" smtClean="0">
                <a:solidFill>
                  <a:srgbClr val="FF0000"/>
                </a:solidFill>
                <a:latin typeface="Arial"/>
                <a:ea typeface="Times New Roman"/>
              </a:rPr>
              <a:t>-          2718,56   </a:t>
            </a:r>
            <a:endParaRPr lang="fr-FR" sz="2400" dirty="0" smtClean="0">
              <a:latin typeface="Arial"/>
              <a:ea typeface="Times New Roman"/>
            </a:endParaRPr>
          </a:p>
          <a:p>
            <a:r>
              <a:rPr lang="fr-FR" sz="2400" dirty="0" smtClean="0">
                <a:latin typeface="Arial"/>
                <a:ea typeface="Times New Roman"/>
              </a:rPr>
              <a:t>Honoraires ASARTIS (ex AGCO) :	</a:t>
            </a:r>
            <a:r>
              <a:rPr lang="fr-FR" sz="2400" b="1" dirty="0" smtClean="0">
                <a:solidFill>
                  <a:srgbClr val="FF0000"/>
                </a:solidFill>
                <a:latin typeface="Arial"/>
                <a:ea typeface="Times New Roman"/>
              </a:rPr>
              <a:t>-            209,30</a:t>
            </a:r>
          </a:p>
          <a:p>
            <a:r>
              <a:rPr lang="fr-FR" sz="2400" dirty="0">
                <a:latin typeface="Arial"/>
                <a:ea typeface="Times New Roman"/>
              </a:rPr>
              <a:t>Frais bancaires :				</a:t>
            </a:r>
            <a:r>
              <a:rPr lang="fr-FR" sz="2400" b="1" dirty="0">
                <a:solidFill>
                  <a:srgbClr val="FF0000"/>
                </a:solidFill>
                <a:latin typeface="Arial"/>
                <a:ea typeface="Times New Roman"/>
              </a:rPr>
              <a:t>-              39,00</a:t>
            </a:r>
          </a:p>
          <a:p>
            <a:endParaRPr lang="fr-FR" sz="2400" b="1" dirty="0" smtClean="0">
              <a:solidFill>
                <a:srgbClr val="FF0000"/>
              </a:solidFill>
              <a:latin typeface="Arial"/>
              <a:ea typeface="Times New Roman"/>
            </a:endParaRPr>
          </a:p>
        </p:txBody>
      </p:sp>
    </p:spTree>
    <p:extLst>
      <p:ext uri="{BB962C8B-B14F-4D97-AF65-F5344CB8AC3E}">
        <p14:creationId xmlns:p14="http://schemas.microsoft.com/office/powerpoint/2010/main" val="1948812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760640"/>
          </a:xfrm>
          <a:ln/>
        </p:spPr>
        <p:style>
          <a:lnRef idx="2">
            <a:schemeClr val="accent2"/>
          </a:lnRef>
          <a:fillRef idx="1001">
            <a:schemeClr val="lt2"/>
          </a:fillRef>
          <a:effectRef idx="0">
            <a:schemeClr val="accent2"/>
          </a:effectRef>
          <a:fontRef idx="minor">
            <a:schemeClr val="dk1"/>
          </a:fontRef>
        </p:style>
        <p:txBody>
          <a:bodyPr>
            <a:noAutofit/>
          </a:bodyPr>
          <a:lstStyle/>
          <a:p>
            <a:pPr marL="449580"/>
            <a:r>
              <a:rPr lang="fr-FR" sz="2400" dirty="0" err="1" smtClean="0">
                <a:latin typeface="Arial"/>
                <a:ea typeface="Times New Roman"/>
              </a:rPr>
              <a:t>Restaurat</a:t>
            </a:r>
            <a:r>
              <a:rPr lang="fr-FR" sz="2400" dirty="0" smtClean="0">
                <a:latin typeface="Arial"/>
                <a:ea typeface="Times New Roman"/>
              </a:rPr>
              <a:t>° formations, apéro-</a:t>
            </a:r>
            <a:r>
              <a:rPr lang="fr-FR" sz="2400" dirty="0" err="1" smtClean="0">
                <a:latin typeface="Arial"/>
                <a:ea typeface="Times New Roman"/>
              </a:rPr>
              <a:t>orthos</a:t>
            </a:r>
            <a:r>
              <a:rPr lang="fr-FR" sz="2400" dirty="0" smtClean="0">
                <a:latin typeface="Arial"/>
                <a:ea typeface="Times New Roman"/>
              </a:rPr>
              <a:t>:	</a:t>
            </a:r>
            <a:r>
              <a:rPr lang="fr-FR" sz="2400" b="1" dirty="0" smtClean="0">
                <a:solidFill>
                  <a:srgbClr val="FF0000"/>
                </a:solidFill>
                <a:latin typeface="Arial"/>
                <a:ea typeface="Times New Roman"/>
              </a:rPr>
              <a:t>-         1 817,02</a:t>
            </a:r>
          </a:p>
          <a:p>
            <a:pPr marL="106680" indent="0">
              <a:buNone/>
            </a:pPr>
            <a:endParaRPr lang="fr-FR" sz="2400" b="1" dirty="0" smtClean="0">
              <a:solidFill>
                <a:srgbClr val="FF0000"/>
              </a:solidFill>
              <a:latin typeface="Arial"/>
              <a:ea typeface="Times New Roman"/>
            </a:endParaRPr>
          </a:p>
          <a:p>
            <a:pPr marL="449580"/>
            <a:r>
              <a:rPr lang="fr-FR" sz="2400" dirty="0" smtClean="0">
                <a:latin typeface="Arial"/>
                <a:ea typeface="Times New Roman"/>
              </a:rPr>
              <a:t>Restauration réunions, CAD (en </a:t>
            </a:r>
            <a:r>
              <a:rPr lang="fr-FR" sz="2400" dirty="0" err="1" smtClean="0">
                <a:latin typeface="Arial"/>
                <a:ea typeface="Times New Roman"/>
              </a:rPr>
              <a:t>moy</a:t>
            </a:r>
            <a:r>
              <a:rPr lang="fr-FR" sz="2400" dirty="0" smtClean="0">
                <a:latin typeface="Arial"/>
                <a:ea typeface="Times New Roman"/>
              </a:rPr>
              <a:t> 41 € par administrateur et par an) :</a:t>
            </a:r>
            <a:r>
              <a:rPr lang="fr-FR" sz="2400" dirty="0">
                <a:latin typeface="Arial"/>
                <a:ea typeface="Times New Roman"/>
              </a:rPr>
              <a:t>	</a:t>
            </a:r>
            <a:r>
              <a:rPr lang="fr-FR" sz="2400" dirty="0" smtClean="0">
                <a:latin typeface="Arial"/>
                <a:ea typeface="Times New Roman"/>
              </a:rPr>
              <a:t>	</a:t>
            </a:r>
            <a:r>
              <a:rPr lang="fr-FR" sz="2400" b="1" dirty="0" smtClean="0">
                <a:solidFill>
                  <a:srgbClr val="FF0000"/>
                </a:solidFill>
                <a:latin typeface="Arial"/>
                <a:ea typeface="Times New Roman"/>
              </a:rPr>
              <a:t>-            596,45</a:t>
            </a:r>
          </a:p>
          <a:p>
            <a:pPr marL="106680" indent="0">
              <a:buNone/>
            </a:pPr>
            <a:endParaRPr lang="fr-FR" sz="2400" b="1" dirty="0" smtClean="0">
              <a:solidFill>
                <a:srgbClr val="FF0000"/>
              </a:solidFill>
              <a:latin typeface="Arial"/>
              <a:ea typeface="Times New Roman"/>
            </a:endParaRPr>
          </a:p>
          <a:p>
            <a:pPr marL="449580"/>
            <a:r>
              <a:rPr lang="fr-FR" sz="2400" dirty="0" smtClean="0">
                <a:latin typeface="Arial"/>
                <a:ea typeface="Times New Roman"/>
              </a:rPr>
              <a:t>Locations de salles :</a:t>
            </a:r>
            <a:r>
              <a:rPr lang="fr-FR" sz="2400" dirty="0">
                <a:latin typeface="Arial"/>
                <a:ea typeface="Times New Roman"/>
              </a:rPr>
              <a:t>		</a:t>
            </a:r>
            <a:r>
              <a:rPr lang="fr-FR" sz="2400" dirty="0" smtClean="0">
                <a:latin typeface="Arial"/>
                <a:ea typeface="Times New Roman"/>
              </a:rPr>
              <a:t>	</a:t>
            </a:r>
            <a:r>
              <a:rPr lang="fr-FR" sz="2400" b="1" dirty="0" smtClean="0">
                <a:solidFill>
                  <a:srgbClr val="FF0000"/>
                </a:solidFill>
                <a:latin typeface="Arial"/>
                <a:ea typeface="Times New Roman"/>
              </a:rPr>
              <a:t>-            726,54</a:t>
            </a:r>
          </a:p>
          <a:p>
            <a:pPr marL="106680" indent="0">
              <a:buNone/>
            </a:pPr>
            <a:endParaRPr lang="fr-FR" sz="2400" dirty="0" smtClean="0">
              <a:latin typeface="Times New Roman"/>
              <a:ea typeface="Times New Roman"/>
            </a:endParaRPr>
          </a:p>
          <a:p>
            <a:pPr marL="449580"/>
            <a:r>
              <a:rPr lang="fr-FR" sz="2400" dirty="0" smtClean="0">
                <a:latin typeface="Arial"/>
                <a:ea typeface="Times New Roman"/>
              </a:rPr>
              <a:t>Papeterie</a:t>
            </a:r>
            <a:r>
              <a:rPr lang="fr-FR" sz="2400" dirty="0">
                <a:latin typeface="Arial"/>
                <a:ea typeface="Times New Roman"/>
              </a:rPr>
              <a:t>, petites fournitures:		</a:t>
            </a:r>
            <a:r>
              <a:rPr lang="fr-FR" sz="2400" b="1" dirty="0" smtClean="0">
                <a:solidFill>
                  <a:srgbClr val="FF0000"/>
                </a:solidFill>
                <a:latin typeface="Arial"/>
                <a:ea typeface="Times New Roman"/>
              </a:rPr>
              <a:t>-            537,49</a:t>
            </a:r>
          </a:p>
          <a:p>
            <a:pPr marL="106680" indent="0">
              <a:buNone/>
            </a:pPr>
            <a:endParaRPr lang="fr-FR" sz="2400" b="1" dirty="0" smtClean="0">
              <a:solidFill>
                <a:srgbClr val="FF0000"/>
              </a:solidFill>
              <a:latin typeface="Arial"/>
              <a:ea typeface="Times New Roman"/>
            </a:endParaRPr>
          </a:p>
          <a:p>
            <a:pPr marL="449580"/>
            <a:r>
              <a:rPr lang="fr-FR" sz="2400" dirty="0" smtClean="0">
                <a:latin typeface="Arial"/>
                <a:ea typeface="Times New Roman"/>
              </a:rPr>
              <a:t>Soutien manifs (avion, flyers, </a:t>
            </a:r>
            <a:r>
              <a:rPr lang="fr-FR" sz="2400" dirty="0" err="1" smtClean="0">
                <a:latin typeface="Arial"/>
                <a:ea typeface="Times New Roman"/>
              </a:rPr>
              <a:t>etc</a:t>
            </a:r>
            <a:r>
              <a:rPr lang="fr-FR" sz="2400" dirty="0" smtClean="0">
                <a:latin typeface="Arial"/>
                <a:ea typeface="Times New Roman"/>
              </a:rPr>
              <a:t>):</a:t>
            </a:r>
            <a:r>
              <a:rPr lang="fr-FR" sz="2400" dirty="0">
                <a:latin typeface="Arial"/>
                <a:ea typeface="Times New Roman"/>
              </a:rPr>
              <a:t>	</a:t>
            </a:r>
            <a:r>
              <a:rPr lang="fr-FR" sz="2400" b="1" dirty="0" smtClean="0">
                <a:solidFill>
                  <a:srgbClr val="FF0000"/>
                </a:solidFill>
                <a:latin typeface="Arial"/>
                <a:ea typeface="Times New Roman"/>
              </a:rPr>
              <a:t>-            571,91</a:t>
            </a:r>
          </a:p>
          <a:p>
            <a:pPr marL="106680" indent="0">
              <a:buNone/>
            </a:pPr>
            <a:endParaRPr lang="fr-FR" sz="2400" dirty="0" smtClean="0">
              <a:latin typeface="Times New Roman"/>
              <a:ea typeface="Times New Roman"/>
            </a:endParaRPr>
          </a:p>
          <a:p>
            <a:pPr marL="449580"/>
            <a:r>
              <a:rPr lang="fr-FR" sz="2400" dirty="0" smtClean="0">
                <a:latin typeface="Arial"/>
                <a:ea typeface="Times New Roman"/>
              </a:rPr>
              <a:t>Mission et réception (dont repas fin année des admin) :</a:t>
            </a:r>
            <a:r>
              <a:rPr lang="fr-FR" sz="2400" dirty="0">
                <a:latin typeface="Arial"/>
                <a:ea typeface="Times New Roman"/>
              </a:rPr>
              <a:t>		</a:t>
            </a:r>
            <a:r>
              <a:rPr lang="fr-FR" sz="2400" dirty="0" smtClean="0">
                <a:latin typeface="Arial"/>
                <a:ea typeface="Times New Roman"/>
              </a:rPr>
              <a:t>				</a:t>
            </a:r>
            <a:r>
              <a:rPr lang="fr-FR" sz="2400" b="1" dirty="0" smtClean="0">
                <a:solidFill>
                  <a:srgbClr val="FF0000"/>
                </a:solidFill>
                <a:latin typeface="Arial"/>
                <a:ea typeface="Times New Roman"/>
              </a:rPr>
              <a:t>-            504,81</a:t>
            </a:r>
            <a:endParaRPr lang="fr-FR" sz="2400" b="1" dirty="0">
              <a:solidFill>
                <a:srgbClr val="FF0000"/>
              </a:solidFill>
              <a:latin typeface="Arial"/>
              <a:ea typeface="Times New Roman"/>
            </a:endParaRPr>
          </a:p>
          <a:p>
            <a:pPr marL="106680" indent="0">
              <a:buNone/>
            </a:pPr>
            <a:endParaRPr lang="fr-FR" sz="2400" dirty="0"/>
          </a:p>
        </p:txBody>
      </p:sp>
    </p:spTree>
    <p:extLst>
      <p:ext uri="{BB962C8B-B14F-4D97-AF65-F5344CB8AC3E}">
        <p14:creationId xmlns:p14="http://schemas.microsoft.com/office/powerpoint/2010/main" val="4135012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formation avec V Le Lan</a:t>
            </a:r>
            <a:endParaRPr lang="fr-FR" dirty="0"/>
          </a:p>
        </p:txBody>
      </p:sp>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fr-FR" dirty="0" smtClean="0"/>
              <a:t>Les recettes pour 18 inscriptions: </a:t>
            </a:r>
          </a:p>
          <a:p>
            <a:pPr marL="0" indent="0">
              <a:buNone/>
            </a:pPr>
            <a:r>
              <a:rPr lang="fr-FR" dirty="0"/>
              <a:t>	</a:t>
            </a:r>
            <a:r>
              <a:rPr lang="fr-FR" dirty="0" smtClean="0"/>
              <a:t>					+	7 110,00</a:t>
            </a:r>
          </a:p>
          <a:p>
            <a:r>
              <a:rPr lang="fr-FR" dirty="0" smtClean="0"/>
              <a:t>Hébergement formation :		-	1 503,80</a:t>
            </a:r>
          </a:p>
          <a:p>
            <a:r>
              <a:rPr lang="fr-FR" dirty="0" smtClean="0"/>
              <a:t>Honoraires, frais formatrice :	-	2 457,00</a:t>
            </a:r>
          </a:p>
          <a:p>
            <a:endParaRPr lang="fr-FR" dirty="0"/>
          </a:p>
          <a:p>
            <a:r>
              <a:rPr lang="fr-FR" dirty="0" smtClean="0"/>
              <a:t>Bénéfice :				+	3 149,20</a:t>
            </a:r>
            <a:endParaRPr lang="fr-FR" dirty="0"/>
          </a:p>
        </p:txBody>
      </p:sp>
    </p:spTree>
    <p:extLst>
      <p:ext uri="{BB962C8B-B14F-4D97-AF65-F5344CB8AC3E}">
        <p14:creationId xmlns:p14="http://schemas.microsoft.com/office/powerpoint/2010/main" val="671736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a:ln/>
        </p:spPr>
        <p:style>
          <a:lnRef idx="1">
            <a:schemeClr val="accent5"/>
          </a:lnRef>
          <a:fillRef idx="2">
            <a:schemeClr val="accent5"/>
          </a:fillRef>
          <a:effectRef idx="1">
            <a:schemeClr val="accent5"/>
          </a:effectRef>
          <a:fontRef idx="minor">
            <a:schemeClr val="dk1"/>
          </a:fontRef>
        </p:style>
        <p:txBody>
          <a:bodyPr>
            <a:noAutofit/>
          </a:bodyPr>
          <a:lstStyle/>
          <a:p>
            <a:pPr indent="0">
              <a:spcAft>
                <a:spcPts val="0"/>
              </a:spcAft>
              <a:buNone/>
            </a:pPr>
            <a:r>
              <a:rPr lang="fr-FR" sz="2200" u="sng" dirty="0" smtClean="0">
                <a:latin typeface="Arial"/>
                <a:ea typeface="Times New Roman"/>
              </a:rPr>
              <a:t>AU 31.12.2016:</a:t>
            </a:r>
          </a:p>
          <a:p>
            <a:pPr indent="0">
              <a:spcAft>
                <a:spcPts val="0"/>
              </a:spcAft>
              <a:buNone/>
            </a:pPr>
            <a:endParaRPr lang="fr-FR" sz="2200" dirty="0">
              <a:latin typeface="Times New Roman"/>
              <a:ea typeface="Times New Roman"/>
            </a:endParaRPr>
          </a:p>
          <a:p>
            <a:pPr>
              <a:spcAft>
                <a:spcPts val="0"/>
              </a:spcAft>
            </a:pPr>
            <a:r>
              <a:rPr lang="fr-FR" sz="2200" dirty="0">
                <a:latin typeface="Arial"/>
                <a:ea typeface="Times New Roman"/>
              </a:rPr>
              <a:t>SOLDE BANQUE :				 </a:t>
            </a:r>
            <a:r>
              <a:rPr lang="fr-FR" sz="2200" dirty="0" smtClean="0">
                <a:latin typeface="Arial"/>
                <a:ea typeface="Times New Roman"/>
              </a:rPr>
              <a:t> </a:t>
            </a:r>
            <a:r>
              <a:rPr lang="fr-FR" sz="2200" b="1" dirty="0" smtClean="0">
                <a:solidFill>
                  <a:srgbClr val="28A634"/>
                </a:solidFill>
                <a:latin typeface="Arial"/>
                <a:ea typeface="Times New Roman"/>
              </a:rPr>
              <a:t>+	  1 027,25</a:t>
            </a:r>
            <a:endParaRPr lang="fr-FR" sz="2200" dirty="0">
              <a:latin typeface="Times New Roman"/>
              <a:ea typeface="Times New Roman"/>
            </a:endParaRPr>
          </a:p>
          <a:p>
            <a:pPr>
              <a:spcAft>
                <a:spcPts val="0"/>
              </a:spcAft>
            </a:pPr>
            <a:endParaRPr lang="fr-FR" sz="2200" dirty="0">
              <a:latin typeface="Times New Roman"/>
              <a:ea typeface="Times New Roman"/>
            </a:endParaRPr>
          </a:p>
          <a:p>
            <a:pPr>
              <a:spcAft>
                <a:spcPts val="0"/>
              </a:spcAft>
            </a:pPr>
            <a:r>
              <a:rPr lang="fr-FR" sz="2200" dirty="0" smtClean="0">
                <a:latin typeface="Arial"/>
                <a:ea typeface="Times New Roman"/>
              </a:rPr>
              <a:t>Ajouter </a:t>
            </a:r>
            <a:r>
              <a:rPr lang="fr-FR" sz="2200" dirty="0">
                <a:latin typeface="Arial"/>
                <a:ea typeface="Times New Roman"/>
              </a:rPr>
              <a:t>à ceci le montant du livret </a:t>
            </a:r>
            <a:r>
              <a:rPr lang="fr-FR" sz="2200" dirty="0" smtClean="0">
                <a:latin typeface="Arial"/>
                <a:ea typeface="Times New Roman"/>
              </a:rPr>
              <a:t>bleu :</a:t>
            </a:r>
            <a:r>
              <a:rPr lang="fr-FR" sz="2200" dirty="0">
                <a:latin typeface="Arial"/>
                <a:ea typeface="Times New Roman"/>
              </a:rPr>
              <a:t>	 </a:t>
            </a:r>
            <a:r>
              <a:rPr lang="fr-FR" sz="2200" dirty="0" smtClean="0">
                <a:latin typeface="Arial"/>
                <a:ea typeface="Times New Roman"/>
              </a:rPr>
              <a:t> </a:t>
            </a:r>
            <a:r>
              <a:rPr lang="fr-FR" sz="2200" b="1" dirty="0" smtClean="0">
                <a:solidFill>
                  <a:srgbClr val="28A634"/>
                </a:solidFill>
                <a:latin typeface="Arial"/>
                <a:ea typeface="Times New Roman"/>
              </a:rPr>
              <a:t>+	  9 557,05</a:t>
            </a:r>
            <a:endParaRPr lang="fr-FR" sz="2200" dirty="0">
              <a:latin typeface="Times New Roman"/>
              <a:ea typeface="Times New Roman"/>
            </a:endParaRPr>
          </a:p>
          <a:p>
            <a:pPr>
              <a:spcAft>
                <a:spcPts val="0"/>
              </a:spcAft>
            </a:pPr>
            <a:endParaRPr lang="fr-FR" sz="2200" dirty="0">
              <a:latin typeface="Times New Roman"/>
              <a:ea typeface="Times New Roman"/>
            </a:endParaRPr>
          </a:p>
          <a:p>
            <a:pPr>
              <a:spcAft>
                <a:spcPts val="0"/>
              </a:spcAft>
            </a:pPr>
            <a:r>
              <a:rPr lang="fr-FR" sz="2200" dirty="0">
                <a:latin typeface="Arial"/>
                <a:ea typeface="Times New Roman"/>
              </a:rPr>
              <a:t>Total des </a:t>
            </a:r>
            <a:r>
              <a:rPr lang="fr-FR" sz="2200" dirty="0" smtClean="0">
                <a:latin typeface="Arial"/>
                <a:ea typeface="Times New Roman"/>
              </a:rPr>
              <a:t>avoirs :</a:t>
            </a:r>
            <a:r>
              <a:rPr lang="fr-FR" sz="2200" dirty="0">
                <a:latin typeface="Arial"/>
                <a:ea typeface="Times New Roman"/>
              </a:rPr>
              <a:t>	</a:t>
            </a:r>
            <a:r>
              <a:rPr lang="fr-FR" sz="2200" dirty="0" smtClean="0">
                <a:latin typeface="Arial"/>
                <a:ea typeface="Times New Roman"/>
              </a:rPr>
              <a:t>  			  </a:t>
            </a:r>
            <a:r>
              <a:rPr lang="fr-FR" sz="2200" b="1" dirty="0" smtClean="0">
                <a:solidFill>
                  <a:srgbClr val="28A634"/>
                </a:solidFill>
                <a:latin typeface="Arial"/>
                <a:ea typeface="Times New Roman"/>
              </a:rPr>
              <a:t>+</a:t>
            </a:r>
            <a:r>
              <a:rPr lang="fr-FR" sz="2200" b="1" dirty="0">
                <a:solidFill>
                  <a:srgbClr val="28A634"/>
                </a:solidFill>
                <a:latin typeface="Arial"/>
                <a:ea typeface="Times New Roman"/>
              </a:rPr>
              <a:t>	</a:t>
            </a:r>
            <a:r>
              <a:rPr lang="fr-FR" sz="2200" b="1" dirty="0" smtClean="0">
                <a:solidFill>
                  <a:srgbClr val="28A634"/>
                </a:solidFill>
                <a:latin typeface="Arial"/>
                <a:ea typeface="Times New Roman"/>
              </a:rPr>
              <a:t> 10 584,30</a:t>
            </a:r>
            <a:endParaRPr lang="fr-FR" sz="2200" dirty="0">
              <a:latin typeface="Times New Roman"/>
              <a:ea typeface="Times New Roman"/>
            </a:endParaRPr>
          </a:p>
          <a:p>
            <a:pPr marL="0" indent="0">
              <a:spcAft>
                <a:spcPts val="0"/>
              </a:spcAft>
              <a:buNone/>
            </a:pPr>
            <a:endParaRPr lang="fr-FR" sz="2200" b="1" dirty="0" smtClean="0">
              <a:latin typeface="Arial"/>
              <a:ea typeface="Times New Roman"/>
            </a:endParaRPr>
          </a:p>
          <a:p>
            <a:r>
              <a:rPr lang="fr-FR" sz="2200" b="1" dirty="0" smtClean="0">
                <a:latin typeface="Arial"/>
                <a:ea typeface="Times New Roman"/>
              </a:rPr>
              <a:t>Résultat positif pour l’année de:	</a:t>
            </a:r>
            <a:r>
              <a:rPr lang="fr-FR" sz="2200" b="1" dirty="0">
                <a:latin typeface="Arial"/>
                <a:ea typeface="Times New Roman"/>
              </a:rPr>
              <a:t> </a:t>
            </a:r>
            <a:r>
              <a:rPr lang="fr-FR" sz="2200" b="1" dirty="0" smtClean="0">
                <a:latin typeface="Arial"/>
                <a:ea typeface="Times New Roman"/>
              </a:rPr>
              <a:t> </a:t>
            </a:r>
            <a:r>
              <a:rPr lang="fr-FR" sz="2200" b="1" dirty="0" smtClean="0">
                <a:solidFill>
                  <a:srgbClr val="28A634"/>
                </a:solidFill>
                <a:latin typeface="Arial"/>
                <a:ea typeface="Times New Roman"/>
              </a:rPr>
              <a:t>+</a:t>
            </a:r>
            <a:r>
              <a:rPr lang="fr-FR" sz="2200" b="1" dirty="0">
                <a:solidFill>
                  <a:srgbClr val="28A634"/>
                </a:solidFill>
                <a:latin typeface="Arial"/>
                <a:ea typeface="Times New Roman"/>
              </a:rPr>
              <a:t>	  </a:t>
            </a:r>
            <a:r>
              <a:rPr lang="fr-FR" sz="2200" b="1" dirty="0" smtClean="0">
                <a:solidFill>
                  <a:srgbClr val="28A634"/>
                </a:solidFill>
                <a:latin typeface="Arial"/>
                <a:ea typeface="Times New Roman"/>
              </a:rPr>
              <a:t> 3 407,46</a:t>
            </a:r>
          </a:p>
          <a:p>
            <a:pPr marL="0" indent="0">
              <a:buNone/>
            </a:pPr>
            <a:r>
              <a:rPr lang="fr-FR" sz="2200" dirty="0" smtClean="0">
                <a:solidFill>
                  <a:srgbClr val="28A634"/>
                </a:solidFill>
                <a:latin typeface="Arial"/>
                <a:ea typeface="Times New Roman"/>
              </a:rPr>
              <a:t>	</a:t>
            </a:r>
            <a:r>
              <a:rPr lang="fr-FR" sz="2200" dirty="0" smtClean="0">
                <a:solidFill>
                  <a:schemeClr val="tx1"/>
                </a:solidFill>
                <a:latin typeface="Arial"/>
                <a:ea typeface="Times New Roman"/>
              </a:rPr>
              <a:t>(contre 3732,22 en 2015)</a:t>
            </a:r>
          </a:p>
        </p:txBody>
      </p:sp>
    </p:spTree>
    <p:extLst>
      <p:ext uri="{BB962C8B-B14F-4D97-AF65-F5344CB8AC3E}">
        <p14:creationId xmlns:p14="http://schemas.microsoft.com/office/powerpoint/2010/main" val="3994340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TABILITE DEPARTEMENTALE 2012 POWER 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COMPTABILITE DEPARTEMENTALE 2012 POWER POINT</Template>
  <TotalTime>388</TotalTime>
  <Words>493</Words>
  <Application>Microsoft Office PowerPoint</Application>
  <PresentationFormat>Affichage à l'écran (4:3)</PresentationFormat>
  <Paragraphs>98</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COMPTABILITE DEPARTEMENTALE 2012 POWER POINT</vt:lpstr>
      <vt:lpstr>Sdo06</vt:lpstr>
      <vt:lpstr>La gestion départementale</vt:lpstr>
      <vt:lpstr>Présentation PowerPoint</vt:lpstr>
      <vt:lpstr>COMPTABILITE DEPARTEMENTALE en euros, Résultat pour 2016</vt:lpstr>
      <vt:lpstr>Recettes</vt:lpstr>
      <vt:lpstr>Dépenses</vt:lpstr>
      <vt:lpstr>Présentation PowerPoint</vt:lpstr>
      <vt:lpstr>La formation avec V Le Lan</vt:lpstr>
      <vt:lpstr>Présentation PowerPoint</vt:lpstr>
      <vt:lpstr>Les nouvelles dispositions fiscales et comptables</vt:lpstr>
      <vt:lpstr>Présentation PowerPoint</vt:lpstr>
      <vt:lpstr>En conclusion: merci à tous!</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SDORPACAC - 06</dc:title>
  <dc:creator>Lolo</dc:creator>
  <cp:lastModifiedBy>Lolo</cp:lastModifiedBy>
  <cp:revision>76</cp:revision>
  <dcterms:created xsi:type="dcterms:W3CDTF">2014-03-15T16:54:29Z</dcterms:created>
  <dcterms:modified xsi:type="dcterms:W3CDTF">2017-04-23T22:18:04Z</dcterms:modified>
</cp:coreProperties>
</file>